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4"/>
    <p:sldMasterId id="214748371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Roboto Thin"/>
      <p:regular r:id="rId61"/>
      <p:bold r:id="rId62"/>
      <p:italic r:id="rId63"/>
      <p:boldItalic r:id="rId64"/>
    </p:embeddedFont>
    <p:embeddedFont>
      <p:font typeface="Roboto"/>
      <p:regular r:id="rId65"/>
      <p:bold r:id="rId66"/>
      <p:italic r:id="rId67"/>
      <p:boldItalic r:id="rId68"/>
    </p:embeddedFont>
    <p:embeddedFont>
      <p:font typeface="Roboto Medium"/>
      <p:regular r:id="rId69"/>
      <p:bold r:id="rId70"/>
      <p:italic r:id="rId71"/>
      <p:boldItalic r:id="rId72"/>
    </p:embeddedFont>
    <p:embeddedFont>
      <p:font typeface="Amatic SC"/>
      <p:regular r:id="rId73"/>
      <p:bold r:id="rId74"/>
    </p:embeddedFont>
    <p:embeddedFont>
      <p:font typeface="Inconsolata"/>
      <p:regular r:id="rId75"/>
      <p:bold r:id="rId76"/>
    </p:embeddedFont>
    <p:embeddedFont>
      <p:font typeface="Roboto Ligh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69CADC-FE78-4704-8EFB-2BD7C7891505}">
  <a:tblStyle styleId="{D669CADC-FE78-4704-8EFB-2BD7C78915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Light-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regular.fntdata"/><Relationship Id="rId72" Type="http://schemas.openxmlformats.org/officeDocument/2006/relationships/font" Target="fonts/RobotoMedium-boldItalic.fntdata"/><Relationship Id="rId31" Type="http://schemas.openxmlformats.org/officeDocument/2006/relationships/slide" Target="slides/slide25.xml"/><Relationship Id="rId75" Type="http://schemas.openxmlformats.org/officeDocument/2006/relationships/font" Target="fonts/Inconsolata-regular.fntdata"/><Relationship Id="rId30" Type="http://schemas.openxmlformats.org/officeDocument/2006/relationships/slide" Target="slides/slide24.xml"/><Relationship Id="rId74" Type="http://schemas.openxmlformats.org/officeDocument/2006/relationships/font" Target="fonts/AmaticSC-bold.fntdata"/><Relationship Id="rId33" Type="http://schemas.openxmlformats.org/officeDocument/2006/relationships/slide" Target="slides/slide27.xml"/><Relationship Id="rId77" Type="http://schemas.openxmlformats.org/officeDocument/2006/relationships/font" Target="fonts/RobotoLight-regular.fntdata"/><Relationship Id="rId32" Type="http://schemas.openxmlformats.org/officeDocument/2006/relationships/slide" Target="slides/slide26.xml"/><Relationship Id="rId76" Type="http://schemas.openxmlformats.org/officeDocument/2006/relationships/font" Target="fonts/Inconsolata-bold.fntdata"/><Relationship Id="rId35" Type="http://schemas.openxmlformats.org/officeDocument/2006/relationships/slide" Target="slides/slide29.xml"/><Relationship Id="rId79" Type="http://schemas.openxmlformats.org/officeDocument/2006/relationships/font" Target="fonts/RobotoLight-italic.fntdata"/><Relationship Id="rId34" Type="http://schemas.openxmlformats.org/officeDocument/2006/relationships/slide" Target="slides/slide28.xml"/><Relationship Id="rId78" Type="http://schemas.openxmlformats.org/officeDocument/2006/relationships/font" Target="fonts/RobotoLight-bold.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Thin-bold.fntdata"/><Relationship Id="rId61" Type="http://schemas.openxmlformats.org/officeDocument/2006/relationships/font" Target="fonts/RobotoThin-regular.fntdata"/><Relationship Id="rId20" Type="http://schemas.openxmlformats.org/officeDocument/2006/relationships/slide" Target="slides/slide14.xml"/><Relationship Id="rId64" Type="http://schemas.openxmlformats.org/officeDocument/2006/relationships/font" Target="fonts/RobotoThin-boldItalic.fntdata"/><Relationship Id="rId63" Type="http://schemas.openxmlformats.org/officeDocument/2006/relationships/font" Target="fonts/RobotoThin-italic.fntdata"/><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4b7d7734d4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4b7d7734d4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4067680081_2_1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g4067680081_2_1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Having a humble attitude is the first requirement of being successful in this program.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endParaRPr>
              <a:solidFill>
                <a:schemeClr val="dk1"/>
              </a:solidFill>
              <a:latin typeface="Calibri"/>
              <a:ea typeface="Calibri"/>
              <a:cs typeface="Calibri"/>
              <a:sym typeface="Calibri"/>
            </a:endParaRPr>
          </a:p>
        </p:txBody>
      </p:sp>
      <p:sp>
        <p:nvSpPr>
          <p:cNvPr id="1157" name="Google Shape;1157;g4067680081_2_1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4067680081_2_10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g4067680081_2_10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64" name="Google Shape;1164;g4067680081_2_10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4067680081_2_1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4067680081_2_11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Don’t be frustrated! Keep an open mind – you’re here to learn.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endParaRPr b="0" i="0" sz="1100" u="none" cap="none" strike="noStrike">
              <a:solidFill>
                <a:schemeClr val="dk1"/>
              </a:solidFill>
              <a:latin typeface="Calibri"/>
              <a:ea typeface="Calibri"/>
              <a:cs typeface="Calibri"/>
              <a:sym typeface="Calibri"/>
            </a:endParaRPr>
          </a:p>
        </p:txBody>
      </p:sp>
      <p:sp>
        <p:nvSpPr>
          <p:cNvPr id="1170" name="Google Shape;1170;g4067680081_2_11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4067680081_2_11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5" name="Google Shape;1175;g4067680081_2_1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are a blank slate.</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have permission to struggle. To fail. To not “get” everything immediately. </a:t>
            </a:r>
            <a:endParaRPr b="0" i="0" sz="1100" u="none" cap="none" strike="noStrike">
              <a:solidFill>
                <a:schemeClr val="dk1"/>
              </a:solidFill>
              <a:latin typeface="Calibri"/>
              <a:ea typeface="Calibri"/>
              <a:cs typeface="Calibri"/>
              <a:sym typeface="Calibri"/>
            </a:endParaRPr>
          </a:p>
        </p:txBody>
      </p:sp>
      <p:sp>
        <p:nvSpPr>
          <p:cNvPr id="1176" name="Google Shape;1176;g4067680081_2_1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4dfd64eae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4dfd64eae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4067680081_2_1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7" name="Google Shape;1187;g4067680081_2_1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 there are a few obstacles in the way.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Things that will frustrate you…</a:t>
            </a:r>
            <a:endParaRPr b="0" i="0" sz="1100" u="none" cap="none" strike="noStrike">
              <a:solidFill>
                <a:schemeClr val="dk1"/>
              </a:solidFill>
              <a:latin typeface="Calibri"/>
              <a:ea typeface="Calibri"/>
              <a:cs typeface="Calibri"/>
              <a:sym typeface="Calibri"/>
            </a:endParaRPr>
          </a:p>
        </p:txBody>
      </p:sp>
      <p:sp>
        <p:nvSpPr>
          <p:cNvPr id="1188" name="Google Shape;1188;g4067680081_2_1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4067680081_2_1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g4067680081_2_1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1</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confusing, difficult, and there’s a ton to learn. But it’s super rewarding when you _do_ learn why your code broke or is working.</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94" name="Google Shape;1194;g4067680081_2_1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4067680081_2_1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g4067680081_2_14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will be many moments where you will doubt yourself.</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was where you are at some point in their career. Every single developer. Me too.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takes time but you have what it takes; you were selected for this program because we know you have what it takes.</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first few weeks will be difficult, but everyone will be on a pretty level playing field a few weeks in.</a:t>
            </a:r>
            <a:endParaRPr b="0" i="0" sz="1100" u="none" cap="none" strike="noStrike">
              <a:solidFill>
                <a:schemeClr val="dk1"/>
              </a:solidFill>
              <a:latin typeface="Calibri"/>
              <a:ea typeface="Calibri"/>
              <a:cs typeface="Calibri"/>
              <a:sym typeface="Calibri"/>
            </a:endParaRPr>
          </a:p>
        </p:txBody>
      </p:sp>
      <p:sp>
        <p:nvSpPr>
          <p:cNvPr id="1204" name="Google Shape;1204;g4067680081_2_14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4067680081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g4067680081_2_14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 – you have a ton of ground to cover! </a:t>
            </a:r>
            <a:endParaRPr sz="1300"/>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There’s a lot to learn, and it can be intimidating. But honestly, 6 months will be over before you know it.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2" name="Google Shape;1212;g4067680081_2_14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4067680081_2_1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g4067680081_2_1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And will take a while to master. Persisting in general is the #1 hardest thing in this course.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Perhaps tied with having self-confidence (talk about imposter syndrome).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20" name="Google Shape;1220;g4067680081_2_1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4b7d7734d4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4b7d7734d4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4067680081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g4067680081_2_16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Frustration = learning, seriously. Here’s the author of a pretty famous book on the mean stack: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how do we get through this frustration and actually learn?</a:t>
            </a:r>
            <a:endParaRPr b="0" i="0" sz="1100" u="none" cap="none" strike="noStrike">
              <a:solidFill>
                <a:schemeClr val="dk1"/>
              </a:solidFill>
              <a:latin typeface="Calibri"/>
              <a:ea typeface="Calibri"/>
              <a:cs typeface="Calibri"/>
              <a:sym typeface="Calibri"/>
            </a:endParaRPr>
          </a:p>
        </p:txBody>
      </p:sp>
      <p:sp>
        <p:nvSpPr>
          <p:cNvPr id="1230" name="Google Shape;1230;g4067680081_2_16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4067680081_2_1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8" name="Google Shape;1238;g4067680081_2_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9" name="Google Shape;1239;g4067680081_2_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4067680081_2_1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g4067680081_2_17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67" name="Google Shape;1267;g4067680081_2_17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4067680081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4067680081_2_1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295" name="Google Shape;1295;g4067680081_2_1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4067680081_2_1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g4067680081_2_1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This is a Trilogy image of students and does not violate copyright laws. </a:t>
            </a:r>
            <a:endParaRPr b="0" i="0" sz="1100" u="none" cap="none" strike="noStrike">
              <a:solidFill>
                <a:schemeClr val="dk1"/>
              </a:solidFill>
              <a:latin typeface="Calibri"/>
              <a:ea typeface="Calibri"/>
              <a:cs typeface="Calibri"/>
              <a:sym typeface="Calibri"/>
            </a:endParaRPr>
          </a:p>
        </p:txBody>
      </p:sp>
      <p:sp>
        <p:nvSpPr>
          <p:cNvPr id="1323" name="Google Shape;1323;g4067680081_2_1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4067680081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g4067680081_2_19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Of course, to do this, you’ll need to be great at googling!</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This is arguably the best/most important skill you can use.</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31" name="Google Shape;1331;g4067680081_2_19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a69120f8aa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8" name="Google Shape;1338;ga69120f8aa_0_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Of course, to do this, you’ll need to be great at googling!</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This is arguably the best/most important skill you can use.</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39" name="Google Shape;1339;ga69120f8aa_0_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4067680081_2_20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4067680081_2_20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we’ve talked about the journey and how to be successful, let’s talk about the stops along the way.</a:t>
            </a:r>
            <a:endParaRPr b="0" i="0" sz="1100" u="none" cap="none" strike="noStrike">
              <a:solidFill>
                <a:schemeClr val="dk1"/>
              </a:solidFill>
              <a:latin typeface="Calibri"/>
              <a:ea typeface="Calibri"/>
              <a:cs typeface="Calibri"/>
              <a:sym typeface="Calibri"/>
            </a:endParaRPr>
          </a:p>
        </p:txBody>
      </p:sp>
      <p:sp>
        <p:nvSpPr>
          <p:cNvPr id="1351" name="Google Shape;1351;g4067680081_2_20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4067680081_2_2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4067680081_2_2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By coding! Unfortunate, right?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We’ll get a ton of in-class practice reading and writing code, so the course quickly becomes “code-centric”.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Most days will be much less presentation-heavy than today.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357" name="Google Shape;1357;g4067680081_2_2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4067680081_2_2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4067680081_2_2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That said, let’s check some things off of a list.</a:t>
            </a:r>
            <a:endParaRPr b="0" i="0" sz="1100" u="none" cap="none" strike="noStrike">
              <a:solidFill>
                <a:schemeClr val="dk1"/>
              </a:solidFill>
              <a:latin typeface="Calibri"/>
              <a:ea typeface="Calibri"/>
              <a:cs typeface="Calibri"/>
              <a:sym typeface="Calibri"/>
            </a:endParaRPr>
          </a:p>
        </p:txBody>
      </p:sp>
      <p:sp>
        <p:nvSpPr>
          <p:cNvPr id="1372" name="Google Shape;1372;g4067680081_2_2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4067680081_2_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8" name="Google Shape;1098;g4067680081_2_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shutterstock_520041586</a:t>
            </a:r>
            <a:endParaRPr b="0" i="0" sz="1100" u="none" cap="none" strike="noStrike">
              <a:solidFill>
                <a:schemeClr val="dk1"/>
              </a:solidFill>
              <a:latin typeface="Calibri"/>
              <a:ea typeface="Calibri"/>
              <a:cs typeface="Calibri"/>
              <a:sym typeface="Calibri"/>
            </a:endParaRPr>
          </a:p>
        </p:txBody>
      </p:sp>
      <p:sp>
        <p:nvSpPr>
          <p:cNvPr id="1099" name="Google Shape;1099;g4067680081_2_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4067680081_2_2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7" name="Google Shape;1377;g4067680081_2_2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78" name="Google Shape;1378;g4067680081_2_2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4067680081_2_2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4067680081_2_2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1" name="Google Shape;1391;g4067680081_2_2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4067680081_2_2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g4067680081_2_2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02" name="Google Shape;1402;g4067680081_2_2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9f3d45489c_0_1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12" name="Google Shape;1412;g9f3d45489c_0_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4067680081_2_2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17" name="Google Shape;1417;g4067680081_2_2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4067680081_2_2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2" name="Google Shape;1422;g4067680081_2_25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what exactly does it mean to be a “full stack developer?”</a:t>
            </a:r>
            <a:endParaRPr b="0" i="0" sz="1100" u="none" cap="none" strike="noStrike">
              <a:solidFill>
                <a:schemeClr val="dk1"/>
              </a:solidFill>
              <a:latin typeface="Calibri"/>
              <a:ea typeface="Calibri"/>
              <a:cs typeface="Calibri"/>
              <a:sym typeface="Calibri"/>
            </a:endParaRPr>
          </a:p>
        </p:txBody>
      </p:sp>
      <p:sp>
        <p:nvSpPr>
          <p:cNvPr id="1423" name="Google Shape;1423;g4067680081_2_25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4067680081_2_2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4067680081_2_25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Let’s use YouTube as an example. (Go to YouTube and do basic search)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learn all of this in time, but a basic YouTube search requires two things:</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”frontend” – the graphical user interface which responds to what I type</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indent="-139700" lvl="0" marL="21590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(Go to next slide)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p:txBody>
      </p:sp>
      <p:sp>
        <p:nvSpPr>
          <p:cNvPr id="1430" name="Google Shape;1430;g4067680081_2_25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4b83b3126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4b83b3126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4b7d7734d4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4b7d7734d4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That is “Full-Stack Development” – you can and will build the whole thing.</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4b7d7734d4_0_116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9" name="Google Shape;1599;g4b7d7734d4_0_11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In this course, you’ll learn everything you need to be able to do this – </a:t>
            </a:r>
            <a:br>
              <a:rPr b="0" i="0" lang="en" sz="1100" u="none" cap="none" strike="noStrike">
                <a:solidFill>
                  <a:schemeClr val="dk1"/>
                </a:solidFill>
                <a:latin typeface="Calibri"/>
                <a:ea typeface="Calibri"/>
                <a:cs typeface="Calibri"/>
                <a:sym typeface="Calibri"/>
              </a:rPr>
            </a:b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be able to build complex web applications even as a single developer.</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00" name="Google Shape;1600;g4b7d7734d4_0_11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4067680081_2_5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g4067680081_2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08" name="Google Shape;1108;g4067680081_2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4067680081_2_3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6" name="Google Shape;1606;g4067680081_2_3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4067680081_2_3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1" name="Google Shape;1611;g4067680081_2_30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NEXT</a:t>
            </a:r>
            <a:endParaRPr sz="1300"/>
          </a:p>
        </p:txBody>
      </p:sp>
      <p:sp>
        <p:nvSpPr>
          <p:cNvPr id="1612" name="Google Shape;1612;g4067680081_2_30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4067680081_2_3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g4067680081_2_3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let’s run through a couple of examples.</a:t>
            </a:r>
            <a:endParaRPr sz="1300"/>
          </a:p>
        </p:txBody>
      </p:sp>
      <p:sp>
        <p:nvSpPr>
          <p:cNvPr id="1619" name="Google Shape;1619;g4067680081_2_3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4ed86f4eb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4ed86f4eb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4067680081_2_3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1" name="Google Shape;1631;g4067680081_2_3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Your turn!</a:t>
            </a:r>
            <a:endParaRPr sz="1300"/>
          </a:p>
        </p:txBody>
      </p:sp>
      <p:sp>
        <p:nvSpPr>
          <p:cNvPr id="1632" name="Google Shape;1632;g4067680081_2_3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4067680081_2_32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8" name="Google Shape;1648;g4067680081_2_32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49" name="Google Shape;1649;g4067680081_2_32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4067680081_2_3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1" name="Google Shape;1671;g4067680081_2_3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Re-ask the questions after a couple of minutes walking neighbor-discussion:</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folder?</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file?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72" name="Google Shape;1672;g4067680081_2_3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4067680081_2_34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9" name="Google Shape;1679;g4067680081_2_3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80" name="Google Shape;1680;g4067680081_2_3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4067680081_2_3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6" name="Google Shape;1686;g4067680081_2_3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87" name="Google Shape;1687;g4067680081_2_3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4ed86f4eb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4ed86f4eb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4067680081_2_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g4067680081_2_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3" name="Google Shape;1123;g4067680081_2_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4067680081_2_3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2" name="Google Shape;1702;g4067680081_2_3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03" name="Google Shape;1703;g4067680081_2_3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4067680081_2_3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0" name="Google Shape;1710;g4067680081_2_36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11" name="Google Shape;1711;g4067680081_2_36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4067680081_2_3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8" name="Google Shape;1718;g4067680081_2_3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19" name="Google Shape;1719;g4067680081_2_3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4067680081_2_37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Please note: students are not required to submit this activity. This is just something they should do at home after their first class.</a:t>
            </a:r>
            <a:endParaRPr/>
          </a:p>
        </p:txBody>
      </p:sp>
      <p:sp>
        <p:nvSpPr>
          <p:cNvPr id="1726" name="Google Shape;1726;g4067680081_2_3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4067680081_2_3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2" name="Google Shape;1732;g4067680081_2_3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Please note: students are not required to submit this activity. This is just something they should do at home after their first class.</a:t>
            </a:r>
            <a:endParaRPr b="0" i="0" sz="1100" u="none" cap="none" strike="noStrike">
              <a:solidFill>
                <a:schemeClr val="dk1"/>
              </a:solidFill>
              <a:latin typeface="Calibri"/>
              <a:ea typeface="Calibri"/>
              <a:cs typeface="Calibri"/>
              <a:sym typeface="Calibri"/>
            </a:endParaRPr>
          </a:p>
        </p:txBody>
      </p:sp>
      <p:sp>
        <p:nvSpPr>
          <p:cNvPr id="1733" name="Google Shape;1733;g4067680081_2_3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4067680081_2_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g4067680081_2_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1129" name="Google Shape;1129;g4067680081_2_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4067680081_2_8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g4067680081_2_8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are a few things you can do to ensure your success</a:t>
            </a:r>
            <a:endParaRPr b="0" i="0" sz="1100" u="none" cap="none" strike="noStrike">
              <a:solidFill>
                <a:schemeClr val="dk1"/>
              </a:solidFill>
              <a:latin typeface="Calibri"/>
              <a:ea typeface="Calibri"/>
              <a:cs typeface="Calibri"/>
              <a:sym typeface="Calibri"/>
            </a:endParaRPr>
          </a:p>
        </p:txBody>
      </p:sp>
      <p:sp>
        <p:nvSpPr>
          <p:cNvPr id="1138" name="Google Shape;1138;g4067680081_2_8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4067680081_2_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43" name="Google Shape;1143;g4067680081_2_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4067680081_2_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4067680081_2_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Shutterstock_654566557</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Those that have the hardest time in the program are not the ones who came in knowing no programming.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not the ones who haven’t played around with HTML, CSS, or Javascript.</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the ones who walk in thinking they either A) Know more than they do. Or B) Are experts in a completely different field.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is something that stops people like this from accepting the reality. </a:t>
            </a:r>
            <a:endParaRPr b="0" i="0" sz="1100" u="none" cap="none" strike="noStrike">
              <a:solidFill>
                <a:schemeClr val="dk1"/>
              </a:solidFill>
              <a:latin typeface="Calibri"/>
              <a:ea typeface="Calibri"/>
              <a:cs typeface="Calibri"/>
              <a:sym typeface="Calibri"/>
            </a:endParaRPr>
          </a:p>
        </p:txBody>
      </p:sp>
      <p:sp>
        <p:nvSpPr>
          <p:cNvPr id="1149" name="Google Shape;1149;g4067680081_2_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5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4.png"/><Relationship Id="rId4" Type="http://schemas.openxmlformats.org/officeDocument/2006/relationships/image" Target="../media/image6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36.png"/><Relationship Id="rId6" Type="http://schemas.openxmlformats.org/officeDocument/2006/relationships/image" Target="../media/image4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4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45.png"/><Relationship Id="rId5"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56.png"/><Relationship Id="rId4" Type="http://schemas.openxmlformats.org/officeDocument/2006/relationships/image" Target="../media/image55.png"/><Relationship Id="rId5" Type="http://schemas.openxmlformats.org/officeDocument/2006/relationships/image" Target="../media/image63.png"/><Relationship Id="rId6" Type="http://schemas.openxmlformats.org/officeDocument/2006/relationships/image" Target="../media/image62.png"/><Relationship Id="rId7" Type="http://schemas.openxmlformats.org/officeDocument/2006/relationships/image" Target="../media/image5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64.png"/><Relationship Id="rId4" Type="http://schemas.openxmlformats.org/officeDocument/2006/relationships/image" Target="../media/image60.png"/><Relationship Id="rId5" Type="http://schemas.openxmlformats.org/officeDocument/2006/relationships/image" Target="../media/image6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67.png"/><Relationship Id="rId6" Type="http://schemas.openxmlformats.org/officeDocument/2006/relationships/image" Target="../media/image71.png"/><Relationship Id="rId7" Type="http://schemas.openxmlformats.org/officeDocument/2006/relationships/image" Target="../media/image75.png"/><Relationship Id="rId8" Type="http://schemas.openxmlformats.org/officeDocument/2006/relationships/image" Target="../media/image7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77.png"/><Relationship Id="rId5" Type="http://schemas.openxmlformats.org/officeDocument/2006/relationships/image" Target="../media/image76.png"/><Relationship Id="rId6" Type="http://schemas.openxmlformats.org/officeDocument/2006/relationships/image" Target="../media/image78.png"/><Relationship Id="rId7" Type="http://schemas.openxmlformats.org/officeDocument/2006/relationships/image" Target="../media/image74.png"/><Relationship Id="rId8" Type="http://schemas.openxmlformats.org/officeDocument/2006/relationships/image" Target="../media/image7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6.png"/><Relationship Id="rId6" Type="http://schemas.openxmlformats.org/officeDocument/2006/relationships/image" Target="../media/image8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100.png"/><Relationship Id="rId9" Type="http://schemas.openxmlformats.org/officeDocument/2006/relationships/image" Target="../media/image89.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93.png"/><Relationship Id="rId8" Type="http://schemas.openxmlformats.org/officeDocument/2006/relationships/image" Target="../media/image9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4.png"/><Relationship Id="rId9" Type="http://schemas.openxmlformats.org/officeDocument/2006/relationships/image" Target="../media/image99.png"/><Relationship Id="rId5" Type="http://schemas.openxmlformats.org/officeDocument/2006/relationships/image" Target="../media/image95.png"/><Relationship Id="rId6" Type="http://schemas.openxmlformats.org/officeDocument/2006/relationships/image" Target="../media/image97.png"/><Relationship Id="rId7" Type="http://schemas.openxmlformats.org/officeDocument/2006/relationships/image" Target="../media/image96.png"/><Relationship Id="rId8" Type="http://schemas.openxmlformats.org/officeDocument/2006/relationships/image" Target="../media/image9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0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2"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2020 Trilogy Education Services, a 2U, Inc. brand.  All Rights Reserved.</a:t>
            </a:r>
            <a:endParaRPr sz="6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2" name="Google Shape;92;p18"/>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 name="Google Shape;95;p1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 name="Google Shape;9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2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 name="Google Shape;102;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4" name="Shape 104"/>
        <p:cNvGrpSpPr/>
        <p:nvPr/>
      </p:nvGrpSpPr>
      <p:grpSpPr>
        <a:xfrm>
          <a:off x="0" y="0"/>
          <a:ext cx="0" cy="0"/>
          <a:chOff x="0" y="0"/>
          <a:chExt cx="0" cy="0"/>
        </a:xfrm>
      </p:grpSpPr>
      <p:sp>
        <p:nvSpPr>
          <p:cNvPr id="105" name="Google Shape;105;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 name="Google Shape;107;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 name="Google Shape;109;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3" name="Google Shape;113;p2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 name="Google Shape;115;p2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2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 name="Google Shape;11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8" name="Google Shape;118;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2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20"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3" name="Google Shape;123;p2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4" name="Google Shape;124;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25"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2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2" name="Google Shape;132;p2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3"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1" name="Google Shape;141;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2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 name="Google Shape;1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9" name="Google Shape;1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 name="Google Shape;151;p2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52"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9" name="Google Shape;159;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 name="Google Shape;160;p2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61" name="Shape 161"/>
        <p:cNvGrpSpPr/>
        <p:nvPr/>
      </p:nvGrpSpPr>
      <p:grpSpPr>
        <a:xfrm>
          <a:off x="0" y="0"/>
          <a:ext cx="0" cy="0"/>
          <a:chOff x="0" y="0"/>
          <a:chExt cx="0" cy="0"/>
        </a:xfrm>
      </p:grpSpPr>
      <p:sp>
        <p:nvSpPr>
          <p:cNvPr id="162" name="Google Shape;162;p2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 name="Google Shape;164;p2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5" name="Google Shape;165;p2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 name="Google Shape;16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70"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8" name="Google Shape;178;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2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No Due Date">
  <p:cSld name="CUSTOM_2_3_1_1_1_1_1_2_1_2_1_1_3_1_1">
    <p:spTree>
      <p:nvGrpSpPr>
        <p:cNvPr id="180" name="Shape 180"/>
        <p:cNvGrpSpPr/>
        <p:nvPr/>
      </p:nvGrpSpPr>
      <p:grpSpPr>
        <a:xfrm>
          <a:off x="0" y="0"/>
          <a:ext cx="0" cy="0"/>
          <a:chOff x="0" y="0"/>
          <a:chExt cx="0" cy="0"/>
        </a:xfrm>
      </p:grpSpPr>
      <p:pic>
        <p:nvPicPr>
          <p:cNvPr id="181" name="Google Shape;181;p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2" name="Google Shape;182;p3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3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4" name="Google Shape;184;p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 name="Google Shape;186;p30"/>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87" name="Shape 187"/>
        <p:cNvGrpSpPr/>
        <p:nvPr/>
      </p:nvGrpSpPr>
      <p:grpSpPr>
        <a:xfrm>
          <a:off x="0" y="0"/>
          <a:ext cx="0" cy="0"/>
          <a:chOff x="0" y="0"/>
          <a:chExt cx="0" cy="0"/>
        </a:xfrm>
      </p:grpSpPr>
      <p:sp>
        <p:nvSpPr>
          <p:cNvPr id="188" name="Google Shape;188;p3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89" name="Google Shape;189;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0" name="Google Shape;190;p3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91" name="Google Shape;19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3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 name="Google Shape;19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 name="Google Shape;194;p3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 name="Google Shape;195;p3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96" name="Shape 196"/>
        <p:cNvGrpSpPr/>
        <p:nvPr/>
      </p:nvGrpSpPr>
      <p:grpSpPr>
        <a:xfrm>
          <a:off x="0" y="0"/>
          <a:ext cx="0" cy="0"/>
          <a:chOff x="0" y="0"/>
          <a:chExt cx="0" cy="0"/>
        </a:xfrm>
      </p:grpSpPr>
      <p:sp>
        <p:nvSpPr>
          <p:cNvPr id="197" name="Google Shape;197;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 name="Google Shape;199;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 name="Google Shape;200;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2" name="Google Shape;202;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3" name="Google Shape;203;p32"/>
          <p:cNvGrpSpPr/>
          <p:nvPr/>
        </p:nvGrpSpPr>
        <p:grpSpPr>
          <a:xfrm>
            <a:off x="457200" y="1378813"/>
            <a:ext cx="776889" cy="621300"/>
            <a:chOff x="457200" y="1378813"/>
            <a:chExt cx="776889" cy="621300"/>
          </a:xfrm>
        </p:grpSpPr>
        <p:sp>
          <p:nvSpPr>
            <p:cNvPr id="204" name="Google Shape;204;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5" name="Google Shape;205;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32"/>
          <p:cNvGrpSpPr/>
          <p:nvPr/>
        </p:nvGrpSpPr>
        <p:grpSpPr>
          <a:xfrm>
            <a:off x="457200" y="2228725"/>
            <a:ext cx="776889" cy="621300"/>
            <a:chOff x="457200" y="1378813"/>
            <a:chExt cx="776889" cy="621300"/>
          </a:xfrm>
        </p:grpSpPr>
        <p:sp>
          <p:nvSpPr>
            <p:cNvPr id="207" name="Google Shape;207;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8" name="Google Shape;208;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2"/>
          <p:cNvGrpSpPr/>
          <p:nvPr/>
        </p:nvGrpSpPr>
        <p:grpSpPr>
          <a:xfrm>
            <a:off x="457200" y="3073850"/>
            <a:ext cx="776889" cy="621300"/>
            <a:chOff x="457200" y="1378813"/>
            <a:chExt cx="776889" cy="621300"/>
          </a:xfrm>
        </p:grpSpPr>
        <p:sp>
          <p:nvSpPr>
            <p:cNvPr id="210" name="Google Shape;210;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1" name="Google Shape;211;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2"/>
          <p:cNvGrpSpPr/>
          <p:nvPr/>
        </p:nvGrpSpPr>
        <p:grpSpPr>
          <a:xfrm>
            <a:off x="457200" y="3923750"/>
            <a:ext cx="776889" cy="621300"/>
            <a:chOff x="457200" y="1378813"/>
            <a:chExt cx="776889" cy="621300"/>
          </a:xfrm>
        </p:grpSpPr>
        <p:sp>
          <p:nvSpPr>
            <p:cNvPr id="213" name="Google Shape;213;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4" name="Google Shape;214;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3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 name="Google Shape;216;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3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 name="Google Shape;221;p3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222" name="Shape 222"/>
        <p:cNvGrpSpPr/>
        <p:nvPr/>
      </p:nvGrpSpPr>
      <p:grpSpPr>
        <a:xfrm>
          <a:off x="0" y="0"/>
          <a:ext cx="0" cy="0"/>
          <a:chOff x="0" y="0"/>
          <a:chExt cx="0" cy="0"/>
        </a:xfrm>
      </p:grpSpPr>
      <p:sp>
        <p:nvSpPr>
          <p:cNvPr id="223" name="Google Shape;22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6" name="Google Shape;22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8" name="Google Shape;228;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9" name="Google Shape;229;p33"/>
          <p:cNvGrpSpPr/>
          <p:nvPr/>
        </p:nvGrpSpPr>
        <p:grpSpPr>
          <a:xfrm>
            <a:off x="457200" y="1300225"/>
            <a:ext cx="776889" cy="621300"/>
            <a:chOff x="457200" y="1378813"/>
            <a:chExt cx="776889" cy="621300"/>
          </a:xfrm>
        </p:grpSpPr>
        <p:sp>
          <p:nvSpPr>
            <p:cNvPr id="230" name="Google Shape;230;p3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1" name="Google Shape;231;p3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33"/>
          <p:cNvGrpSpPr/>
          <p:nvPr/>
        </p:nvGrpSpPr>
        <p:grpSpPr>
          <a:xfrm>
            <a:off x="457200" y="2000125"/>
            <a:ext cx="776889" cy="621300"/>
            <a:chOff x="457200" y="1378813"/>
            <a:chExt cx="776889" cy="621300"/>
          </a:xfrm>
        </p:grpSpPr>
        <p:sp>
          <p:nvSpPr>
            <p:cNvPr id="233" name="Google Shape;233;p3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4" name="Google Shape;234;p3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33"/>
          <p:cNvGrpSpPr/>
          <p:nvPr/>
        </p:nvGrpSpPr>
        <p:grpSpPr>
          <a:xfrm>
            <a:off x="457200" y="2692850"/>
            <a:ext cx="776889" cy="621300"/>
            <a:chOff x="457200" y="1378813"/>
            <a:chExt cx="776889" cy="621300"/>
          </a:xfrm>
        </p:grpSpPr>
        <p:sp>
          <p:nvSpPr>
            <p:cNvPr id="236" name="Google Shape;236;p3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7" name="Google Shape;237;p3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33"/>
          <p:cNvGrpSpPr/>
          <p:nvPr/>
        </p:nvGrpSpPr>
        <p:grpSpPr>
          <a:xfrm>
            <a:off x="457200" y="3390350"/>
            <a:ext cx="776889" cy="621300"/>
            <a:chOff x="457200" y="1378813"/>
            <a:chExt cx="776889" cy="621300"/>
          </a:xfrm>
        </p:grpSpPr>
        <p:sp>
          <p:nvSpPr>
            <p:cNvPr id="239" name="Google Shape;239;p3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0" name="Google Shape;240;p3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3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3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3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8" name="Google Shape;248;p33"/>
          <p:cNvGrpSpPr/>
          <p:nvPr/>
        </p:nvGrpSpPr>
        <p:grpSpPr>
          <a:xfrm>
            <a:off x="469500" y="4083075"/>
            <a:ext cx="776889" cy="621300"/>
            <a:chOff x="457200" y="1378813"/>
            <a:chExt cx="776889" cy="621300"/>
          </a:xfrm>
        </p:grpSpPr>
        <p:sp>
          <p:nvSpPr>
            <p:cNvPr id="249" name="Google Shape;249;p3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0" name="Google Shape;250;p3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53" name="Shape 253"/>
        <p:cNvGrpSpPr/>
        <p:nvPr/>
      </p:nvGrpSpPr>
      <p:grpSpPr>
        <a:xfrm>
          <a:off x="0" y="0"/>
          <a:ext cx="0" cy="0"/>
          <a:chOff x="0" y="0"/>
          <a:chExt cx="0" cy="0"/>
        </a:xfrm>
      </p:grpSpPr>
      <p:sp>
        <p:nvSpPr>
          <p:cNvPr id="254" name="Google Shape;254;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 name="Google Shape;256;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7" name="Google Shape;257;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9" name="Google Shape;259;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0" name="Google Shape;260;p34"/>
          <p:cNvGrpSpPr/>
          <p:nvPr/>
        </p:nvGrpSpPr>
        <p:grpSpPr>
          <a:xfrm>
            <a:off x="457200" y="1237825"/>
            <a:ext cx="776900" cy="486300"/>
            <a:chOff x="457200" y="1466425"/>
            <a:chExt cx="776900" cy="486300"/>
          </a:xfrm>
        </p:grpSpPr>
        <p:sp>
          <p:nvSpPr>
            <p:cNvPr id="261" name="Google Shape;261;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2" name="Google Shape;262;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4"/>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34"/>
          <p:cNvGrpSpPr/>
          <p:nvPr/>
        </p:nvGrpSpPr>
        <p:grpSpPr>
          <a:xfrm>
            <a:off x="457200" y="1828900"/>
            <a:ext cx="776900" cy="486300"/>
            <a:chOff x="457200" y="1466425"/>
            <a:chExt cx="776900" cy="486300"/>
          </a:xfrm>
        </p:grpSpPr>
        <p:sp>
          <p:nvSpPr>
            <p:cNvPr id="266" name="Google Shape;266;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7" name="Google Shape;267;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34"/>
          <p:cNvGrpSpPr/>
          <p:nvPr/>
        </p:nvGrpSpPr>
        <p:grpSpPr>
          <a:xfrm>
            <a:off x="457200" y="2419975"/>
            <a:ext cx="776900" cy="486300"/>
            <a:chOff x="457200" y="1466425"/>
            <a:chExt cx="776900" cy="486300"/>
          </a:xfrm>
        </p:grpSpPr>
        <p:sp>
          <p:nvSpPr>
            <p:cNvPr id="270" name="Google Shape;270;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1" name="Google Shape;271;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4"/>
          <p:cNvGrpSpPr/>
          <p:nvPr/>
        </p:nvGrpSpPr>
        <p:grpSpPr>
          <a:xfrm>
            <a:off x="457200" y="3011050"/>
            <a:ext cx="776900" cy="486300"/>
            <a:chOff x="457200" y="1466425"/>
            <a:chExt cx="776900" cy="486300"/>
          </a:xfrm>
        </p:grpSpPr>
        <p:sp>
          <p:nvSpPr>
            <p:cNvPr id="274" name="Google Shape;274;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5" name="Google Shape;275;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4"/>
          <p:cNvGrpSpPr/>
          <p:nvPr/>
        </p:nvGrpSpPr>
        <p:grpSpPr>
          <a:xfrm>
            <a:off x="457200" y="3602137"/>
            <a:ext cx="776900" cy="486300"/>
            <a:chOff x="457200" y="1466425"/>
            <a:chExt cx="776900" cy="486300"/>
          </a:xfrm>
        </p:grpSpPr>
        <p:sp>
          <p:nvSpPr>
            <p:cNvPr id="278" name="Google Shape;27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9" name="Google Shape;27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4"/>
          <p:cNvGrpSpPr/>
          <p:nvPr/>
        </p:nvGrpSpPr>
        <p:grpSpPr>
          <a:xfrm>
            <a:off x="457200" y="4193262"/>
            <a:ext cx="776900" cy="486300"/>
            <a:chOff x="457200" y="1466425"/>
            <a:chExt cx="776900" cy="486300"/>
          </a:xfrm>
        </p:grpSpPr>
        <p:sp>
          <p:nvSpPr>
            <p:cNvPr id="282" name="Google Shape;28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3" name="Google Shape;28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3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 name="Google Shape;286;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 name="Google Shape;288;p3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1">
  <p:cSld name="CUSTOM_2_7_1_3_1_1_3">
    <p:spTree>
      <p:nvGrpSpPr>
        <p:cNvPr id="289" name="Shape 289"/>
        <p:cNvGrpSpPr/>
        <p:nvPr/>
      </p:nvGrpSpPr>
      <p:grpSpPr>
        <a:xfrm>
          <a:off x="0" y="0"/>
          <a:ext cx="0" cy="0"/>
          <a:chOff x="0" y="0"/>
          <a:chExt cx="0" cy="0"/>
        </a:xfrm>
      </p:grpSpPr>
      <p:sp>
        <p:nvSpPr>
          <p:cNvPr id="290" name="Google Shape;290;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 name="Google Shape;292;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3" name="Google Shape;293;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 name="Google Shape;29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6" name="Google Shape;296;p35"/>
          <p:cNvGrpSpPr/>
          <p:nvPr/>
        </p:nvGrpSpPr>
        <p:grpSpPr>
          <a:xfrm>
            <a:off x="457200" y="1237825"/>
            <a:ext cx="776900" cy="486300"/>
            <a:chOff x="457200" y="1466425"/>
            <a:chExt cx="776900" cy="486300"/>
          </a:xfrm>
        </p:grpSpPr>
        <p:sp>
          <p:nvSpPr>
            <p:cNvPr id="297" name="Google Shape;29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8" name="Google Shape;29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35"/>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5"/>
          <p:cNvGrpSpPr/>
          <p:nvPr/>
        </p:nvGrpSpPr>
        <p:grpSpPr>
          <a:xfrm>
            <a:off x="457200" y="1828900"/>
            <a:ext cx="776900" cy="486300"/>
            <a:chOff x="457200" y="1466425"/>
            <a:chExt cx="776900" cy="486300"/>
          </a:xfrm>
        </p:grpSpPr>
        <p:sp>
          <p:nvSpPr>
            <p:cNvPr id="302" name="Google Shape;30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3" name="Google Shape;30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5"/>
          <p:cNvGrpSpPr/>
          <p:nvPr/>
        </p:nvGrpSpPr>
        <p:grpSpPr>
          <a:xfrm>
            <a:off x="457200" y="2419975"/>
            <a:ext cx="776900" cy="486300"/>
            <a:chOff x="457200" y="1466425"/>
            <a:chExt cx="776900" cy="486300"/>
          </a:xfrm>
        </p:grpSpPr>
        <p:sp>
          <p:nvSpPr>
            <p:cNvPr id="306" name="Google Shape;306;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7" name="Google Shape;307;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35"/>
          <p:cNvGrpSpPr/>
          <p:nvPr/>
        </p:nvGrpSpPr>
        <p:grpSpPr>
          <a:xfrm>
            <a:off x="457200" y="3011050"/>
            <a:ext cx="776900" cy="486300"/>
            <a:chOff x="457200" y="1466425"/>
            <a:chExt cx="776900" cy="486300"/>
          </a:xfrm>
        </p:grpSpPr>
        <p:sp>
          <p:nvSpPr>
            <p:cNvPr id="310" name="Google Shape;31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1" name="Google Shape;31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5"/>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5"/>
          <p:cNvGrpSpPr/>
          <p:nvPr/>
        </p:nvGrpSpPr>
        <p:grpSpPr>
          <a:xfrm>
            <a:off x="457200" y="3602137"/>
            <a:ext cx="776900" cy="486300"/>
            <a:chOff x="457200" y="1466425"/>
            <a:chExt cx="776900" cy="486300"/>
          </a:xfrm>
        </p:grpSpPr>
        <p:sp>
          <p:nvSpPr>
            <p:cNvPr id="314" name="Google Shape;314;p35"/>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15" name="Google Shape;315;p35"/>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5"/>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35"/>
          <p:cNvGrpSpPr/>
          <p:nvPr/>
        </p:nvGrpSpPr>
        <p:grpSpPr>
          <a:xfrm>
            <a:off x="457200" y="4193262"/>
            <a:ext cx="776900" cy="486300"/>
            <a:chOff x="457200" y="1466425"/>
            <a:chExt cx="776900" cy="486300"/>
          </a:xfrm>
        </p:grpSpPr>
        <p:sp>
          <p:nvSpPr>
            <p:cNvPr id="318" name="Google Shape;318;p35"/>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9" name="Google Shape;319;p35"/>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3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3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35"/>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5"/>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325" name="Shape 325"/>
        <p:cNvGrpSpPr/>
        <p:nvPr/>
      </p:nvGrpSpPr>
      <p:grpSpPr>
        <a:xfrm>
          <a:off x="0" y="0"/>
          <a:ext cx="0" cy="0"/>
          <a:chOff x="0" y="0"/>
          <a:chExt cx="0" cy="0"/>
        </a:xfrm>
      </p:grpSpPr>
      <p:sp>
        <p:nvSpPr>
          <p:cNvPr id="326" name="Google Shape;326;p3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1" name="Google Shape;331;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2" name="Google Shape;332;p36"/>
          <p:cNvGrpSpPr/>
          <p:nvPr/>
        </p:nvGrpSpPr>
        <p:grpSpPr>
          <a:xfrm>
            <a:off x="457200" y="1237825"/>
            <a:ext cx="776900" cy="486300"/>
            <a:chOff x="457200" y="1466425"/>
            <a:chExt cx="776900" cy="486300"/>
          </a:xfrm>
        </p:grpSpPr>
        <p:sp>
          <p:nvSpPr>
            <p:cNvPr id="333" name="Google Shape;333;p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4" name="Google Shape;334;p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6"/>
          <p:cNvGrpSpPr/>
          <p:nvPr/>
        </p:nvGrpSpPr>
        <p:grpSpPr>
          <a:xfrm>
            <a:off x="457200" y="1828900"/>
            <a:ext cx="776900" cy="486300"/>
            <a:chOff x="457200" y="1466425"/>
            <a:chExt cx="776900" cy="486300"/>
          </a:xfrm>
        </p:grpSpPr>
        <p:sp>
          <p:nvSpPr>
            <p:cNvPr id="338" name="Google Shape;338;p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9" name="Google Shape;339;p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6"/>
          <p:cNvGrpSpPr/>
          <p:nvPr/>
        </p:nvGrpSpPr>
        <p:grpSpPr>
          <a:xfrm>
            <a:off x="457200" y="2419975"/>
            <a:ext cx="776900" cy="486300"/>
            <a:chOff x="457200" y="1466425"/>
            <a:chExt cx="776900" cy="486300"/>
          </a:xfrm>
        </p:grpSpPr>
        <p:sp>
          <p:nvSpPr>
            <p:cNvPr id="342" name="Google Shape;342;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3" name="Google Shape;343;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6"/>
          <p:cNvGrpSpPr/>
          <p:nvPr/>
        </p:nvGrpSpPr>
        <p:grpSpPr>
          <a:xfrm>
            <a:off x="457200" y="3011050"/>
            <a:ext cx="776900" cy="486300"/>
            <a:chOff x="457200" y="1466425"/>
            <a:chExt cx="776900" cy="486300"/>
          </a:xfrm>
        </p:grpSpPr>
        <p:sp>
          <p:nvSpPr>
            <p:cNvPr id="346" name="Google Shape;346;p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7" name="Google Shape;347;p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6"/>
          <p:cNvGrpSpPr/>
          <p:nvPr/>
        </p:nvGrpSpPr>
        <p:grpSpPr>
          <a:xfrm>
            <a:off x="457200" y="3602137"/>
            <a:ext cx="776900" cy="486300"/>
            <a:chOff x="457200" y="1466425"/>
            <a:chExt cx="776900" cy="486300"/>
          </a:xfrm>
        </p:grpSpPr>
        <p:sp>
          <p:nvSpPr>
            <p:cNvPr id="350" name="Google Shape;350;p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51" name="Google Shape;351;p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6"/>
          <p:cNvGrpSpPr/>
          <p:nvPr/>
        </p:nvGrpSpPr>
        <p:grpSpPr>
          <a:xfrm>
            <a:off x="457200" y="4193262"/>
            <a:ext cx="776900" cy="486300"/>
            <a:chOff x="457200" y="1466425"/>
            <a:chExt cx="776900" cy="486300"/>
          </a:xfrm>
        </p:grpSpPr>
        <p:sp>
          <p:nvSpPr>
            <p:cNvPr id="354" name="Google Shape;35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55" name="Google Shape;35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61" name="Shape 361"/>
        <p:cNvGrpSpPr/>
        <p:nvPr/>
      </p:nvGrpSpPr>
      <p:grpSpPr>
        <a:xfrm>
          <a:off x="0" y="0"/>
          <a:ext cx="0" cy="0"/>
          <a:chOff x="0" y="0"/>
          <a:chExt cx="0" cy="0"/>
        </a:xfrm>
      </p:grpSpPr>
      <p:sp>
        <p:nvSpPr>
          <p:cNvPr id="362" name="Google Shape;362;p3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5" name="Google Shape;365;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7" name="Google Shape;36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8" name="Google Shape;368;p37"/>
          <p:cNvGrpSpPr/>
          <p:nvPr/>
        </p:nvGrpSpPr>
        <p:grpSpPr>
          <a:xfrm>
            <a:off x="457222" y="1149803"/>
            <a:ext cx="713194" cy="446423"/>
            <a:chOff x="457200" y="1466425"/>
            <a:chExt cx="776900" cy="486300"/>
          </a:xfrm>
        </p:grpSpPr>
        <p:sp>
          <p:nvSpPr>
            <p:cNvPr id="369" name="Google Shape;36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0" name="Google Shape;37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3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3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7"/>
          <p:cNvGrpSpPr/>
          <p:nvPr/>
        </p:nvGrpSpPr>
        <p:grpSpPr>
          <a:xfrm>
            <a:off x="457222" y="1672428"/>
            <a:ext cx="713194" cy="446423"/>
            <a:chOff x="457200" y="1466425"/>
            <a:chExt cx="776900" cy="486300"/>
          </a:xfrm>
        </p:grpSpPr>
        <p:sp>
          <p:nvSpPr>
            <p:cNvPr id="374" name="Google Shape;374;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5" name="Google Shape;375;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3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3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37"/>
          <p:cNvGrpSpPr/>
          <p:nvPr/>
        </p:nvGrpSpPr>
        <p:grpSpPr>
          <a:xfrm>
            <a:off x="457197" y="2195578"/>
            <a:ext cx="713194" cy="446423"/>
            <a:chOff x="457200" y="1466425"/>
            <a:chExt cx="776900" cy="486300"/>
          </a:xfrm>
        </p:grpSpPr>
        <p:sp>
          <p:nvSpPr>
            <p:cNvPr id="379" name="Google Shape;37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0" name="Google Shape;38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7"/>
          <p:cNvGrpSpPr/>
          <p:nvPr/>
        </p:nvGrpSpPr>
        <p:grpSpPr>
          <a:xfrm>
            <a:off x="457197" y="2718203"/>
            <a:ext cx="713194" cy="446423"/>
            <a:chOff x="457200" y="1466425"/>
            <a:chExt cx="776900" cy="486300"/>
          </a:xfrm>
        </p:grpSpPr>
        <p:sp>
          <p:nvSpPr>
            <p:cNvPr id="384" name="Google Shape;384;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5" name="Google Shape;385;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3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7"/>
          <p:cNvGrpSpPr/>
          <p:nvPr/>
        </p:nvGrpSpPr>
        <p:grpSpPr>
          <a:xfrm>
            <a:off x="457222" y="3240828"/>
            <a:ext cx="713194" cy="446423"/>
            <a:chOff x="457200" y="1466425"/>
            <a:chExt cx="776900" cy="486300"/>
          </a:xfrm>
        </p:grpSpPr>
        <p:sp>
          <p:nvSpPr>
            <p:cNvPr id="389" name="Google Shape;38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0" name="Google Shape;39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3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37"/>
          <p:cNvGrpSpPr/>
          <p:nvPr/>
        </p:nvGrpSpPr>
        <p:grpSpPr>
          <a:xfrm>
            <a:off x="457222" y="3763453"/>
            <a:ext cx="713194" cy="446423"/>
            <a:chOff x="457200" y="1466425"/>
            <a:chExt cx="776900" cy="486300"/>
          </a:xfrm>
        </p:grpSpPr>
        <p:sp>
          <p:nvSpPr>
            <p:cNvPr id="394" name="Google Shape;394;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5" name="Google Shape;395;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7"/>
          <p:cNvGrpSpPr/>
          <p:nvPr/>
        </p:nvGrpSpPr>
        <p:grpSpPr>
          <a:xfrm>
            <a:off x="457222" y="4311603"/>
            <a:ext cx="713194" cy="446423"/>
            <a:chOff x="457200" y="1466425"/>
            <a:chExt cx="776900" cy="486300"/>
          </a:xfrm>
        </p:grpSpPr>
        <p:sp>
          <p:nvSpPr>
            <p:cNvPr id="399" name="Google Shape;39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0" name="Google Shape;40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3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402" name="Shape 402"/>
        <p:cNvGrpSpPr/>
        <p:nvPr/>
      </p:nvGrpSpPr>
      <p:grpSpPr>
        <a:xfrm>
          <a:off x="0" y="0"/>
          <a:ext cx="0" cy="0"/>
          <a:chOff x="0" y="0"/>
          <a:chExt cx="0" cy="0"/>
        </a:xfrm>
      </p:grpSpPr>
      <p:sp>
        <p:nvSpPr>
          <p:cNvPr id="403" name="Google Shape;403;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5" name="Google Shape;405;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7" name="Google Shape;407;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8"/>
          <p:cNvGrpSpPr/>
          <p:nvPr/>
        </p:nvGrpSpPr>
        <p:grpSpPr>
          <a:xfrm>
            <a:off x="457427" y="3873038"/>
            <a:ext cx="602564" cy="377174"/>
            <a:chOff x="457200" y="1466425"/>
            <a:chExt cx="776900" cy="486300"/>
          </a:xfrm>
        </p:grpSpPr>
        <p:sp>
          <p:nvSpPr>
            <p:cNvPr id="410" name="Google Shape;41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1" name="Google Shape;41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8"/>
          <p:cNvGrpSpPr/>
          <p:nvPr/>
        </p:nvGrpSpPr>
        <p:grpSpPr>
          <a:xfrm>
            <a:off x="457315" y="4311142"/>
            <a:ext cx="602564" cy="377174"/>
            <a:chOff x="457200" y="1466425"/>
            <a:chExt cx="776900" cy="486300"/>
          </a:xfrm>
        </p:grpSpPr>
        <p:sp>
          <p:nvSpPr>
            <p:cNvPr id="415" name="Google Shape;41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6" name="Google Shape;41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8"/>
          <p:cNvGrpSpPr/>
          <p:nvPr/>
        </p:nvGrpSpPr>
        <p:grpSpPr>
          <a:xfrm>
            <a:off x="457377" y="2996663"/>
            <a:ext cx="602564" cy="377174"/>
            <a:chOff x="457200" y="1466425"/>
            <a:chExt cx="776900" cy="486300"/>
          </a:xfrm>
        </p:grpSpPr>
        <p:sp>
          <p:nvSpPr>
            <p:cNvPr id="420" name="Google Shape;42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1" name="Google Shape;42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 name="Google Shape;423;p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8"/>
          <p:cNvGrpSpPr/>
          <p:nvPr/>
        </p:nvGrpSpPr>
        <p:grpSpPr>
          <a:xfrm>
            <a:off x="457265" y="3434767"/>
            <a:ext cx="602564" cy="377174"/>
            <a:chOff x="457200" y="1466425"/>
            <a:chExt cx="776900" cy="486300"/>
          </a:xfrm>
        </p:grpSpPr>
        <p:sp>
          <p:nvSpPr>
            <p:cNvPr id="425" name="Google Shape;42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6" name="Google Shape;42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38"/>
          <p:cNvGrpSpPr/>
          <p:nvPr/>
        </p:nvGrpSpPr>
        <p:grpSpPr>
          <a:xfrm>
            <a:off x="457402" y="2135288"/>
            <a:ext cx="602564" cy="377174"/>
            <a:chOff x="457200" y="1466425"/>
            <a:chExt cx="776900" cy="486300"/>
          </a:xfrm>
        </p:grpSpPr>
        <p:sp>
          <p:nvSpPr>
            <p:cNvPr id="430" name="Google Shape;43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1" name="Google Shape;43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8"/>
          <p:cNvGrpSpPr/>
          <p:nvPr/>
        </p:nvGrpSpPr>
        <p:grpSpPr>
          <a:xfrm>
            <a:off x="457290" y="2573392"/>
            <a:ext cx="602564" cy="377174"/>
            <a:chOff x="457200" y="1466425"/>
            <a:chExt cx="776900" cy="486300"/>
          </a:xfrm>
        </p:grpSpPr>
        <p:sp>
          <p:nvSpPr>
            <p:cNvPr id="435" name="Google Shape;43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6" name="Google Shape;43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 name="Google Shape;438;p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38"/>
          <p:cNvGrpSpPr/>
          <p:nvPr/>
        </p:nvGrpSpPr>
        <p:grpSpPr>
          <a:xfrm>
            <a:off x="457352" y="1258913"/>
            <a:ext cx="602564" cy="377174"/>
            <a:chOff x="457200" y="1466425"/>
            <a:chExt cx="776900" cy="486300"/>
          </a:xfrm>
        </p:grpSpPr>
        <p:sp>
          <p:nvSpPr>
            <p:cNvPr id="440" name="Google Shape;44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1" name="Google Shape;44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8"/>
          <p:cNvGrpSpPr/>
          <p:nvPr/>
        </p:nvGrpSpPr>
        <p:grpSpPr>
          <a:xfrm>
            <a:off x="457240" y="1697017"/>
            <a:ext cx="602564" cy="377174"/>
            <a:chOff x="457200" y="1466425"/>
            <a:chExt cx="776900" cy="486300"/>
          </a:xfrm>
        </p:grpSpPr>
        <p:sp>
          <p:nvSpPr>
            <p:cNvPr id="445" name="Google Shape;44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6" name="Google Shape;44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3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448" name="Shape 448"/>
        <p:cNvGrpSpPr/>
        <p:nvPr/>
      </p:nvGrpSpPr>
      <p:grpSpPr>
        <a:xfrm>
          <a:off x="0" y="0"/>
          <a:ext cx="0" cy="0"/>
          <a:chOff x="0" y="0"/>
          <a:chExt cx="0" cy="0"/>
        </a:xfrm>
      </p:grpSpPr>
      <p:sp>
        <p:nvSpPr>
          <p:cNvPr id="449" name="Google Shape;449;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1" name="Google Shape;451;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2" name="Google Shape;452;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9"/>
          <p:cNvGrpSpPr/>
          <p:nvPr/>
        </p:nvGrpSpPr>
        <p:grpSpPr>
          <a:xfrm>
            <a:off x="457427" y="3873038"/>
            <a:ext cx="602564" cy="377174"/>
            <a:chOff x="457200" y="1466425"/>
            <a:chExt cx="776900" cy="486300"/>
          </a:xfrm>
        </p:grpSpPr>
        <p:sp>
          <p:nvSpPr>
            <p:cNvPr id="456" name="Google Shape;456;p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7" name="Google Shape;457;p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3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3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9"/>
          <p:cNvGrpSpPr/>
          <p:nvPr/>
        </p:nvGrpSpPr>
        <p:grpSpPr>
          <a:xfrm>
            <a:off x="457315" y="4311142"/>
            <a:ext cx="602564" cy="377174"/>
            <a:chOff x="457200" y="1466425"/>
            <a:chExt cx="776900" cy="486300"/>
          </a:xfrm>
        </p:grpSpPr>
        <p:sp>
          <p:nvSpPr>
            <p:cNvPr id="461" name="Google Shape;461;p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62" name="Google Shape;462;p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3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3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9"/>
          <p:cNvGrpSpPr/>
          <p:nvPr/>
        </p:nvGrpSpPr>
        <p:grpSpPr>
          <a:xfrm>
            <a:off x="457377" y="2996663"/>
            <a:ext cx="602564" cy="377174"/>
            <a:chOff x="457200" y="1466425"/>
            <a:chExt cx="776900" cy="486300"/>
          </a:xfrm>
        </p:grpSpPr>
        <p:sp>
          <p:nvSpPr>
            <p:cNvPr id="466" name="Google Shape;466;p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7" name="Google Shape;467;p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3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9"/>
          <p:cNvGrpSpPr/>
          <p:nvPr/>
        </p:nvGrpSpPr>
        <p:grpSpPr>
          <a:xfrm>
            <a:off x="457265" y="3434767"/>
            <a:ext cx="602564" cy="377174"/>
            <a:chOff x="457200" y="1466425"/>
            <a:chExt cx="776900" cy="486300"/>
          </a:xfrm>
        </p:grpSpPr>
        <p:sp>
          <p:nvSpPr>
            <p:cNvPr id="471" name="Google Shape;471;p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72" name="Google Shape;472;p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3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3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9"/>
          <p:cNvGrpSpPr/>
          <p:nvPr/>
        </p:nvGrpSpPr>
        <p:grpSpPr>
          <a:xfrm>
            <a:off x="457402" y="2135288"/>
            <a:ext cx="602564" cy="377174"/>
            <a:chOff x="457200" y="1466425"/>
            <a:chExt cx="776900" cy="486300"/>
          </a:xfrm>
        </p:grpSpPr>
        <p:sp>
          <p:nvSpPr>
            <p:cNvPr id="476" name="Google Shape;476;p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7" name="Google Shape;477;p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39"/>
          <p:cNvGrpSpPr/>
          <p:nvPr/>
        </p:nvGrpSpPr>
        <p:grpSpPr>
          <a:xfrm>
            <a:off x="457290" y="2573392"/>
            <a:ext cx="602564" cy="377174"/>
            <a:chOff x="457200" y="1466425"/>
            <a:chExt cx="776900" cy="486300"/>
          </a:xfrm>
        </p:grpSpPr>
        <p:sp>
          <p:nvSpPr>
            <p:cNvPr id="481" name="Google Shape;481;p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82" name="Google Shape;482;p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3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39"/>
          <p:cNvGrpSpPr/>
          <p:nvPr/>
        </p:nvGrpSpPr>
        <p:grpSpPr>
          <a:xfrm>
            <a:off x="457352" y="1258913"/>
            <a:ext cx="602564" cy="377174"/>
            <a:chOff x="457200" y="1466425"/>
            <a:chExt cx="776900" cy="486300"/>
          </a:xfrm>
        </p:grpSpPr>
        <p:sp>
          <p:nvSpPr>
            <p:cNvPr id="486" name="Google Shape;486;p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7" name="Google Shape;487;p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3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39"/>
          <p:cNvGrpSpPr/>
          <p:nvPr/>
        </p:nvGrpSpPr>
        <p:grpSpPr>
          <a:xfrm>
            <a:off x="457240" y="1697017"/>
            <a:ext cx="602564" cy="377174"/>
            <a:chOff x="457200" y="1466425"/>
            <a:chExt cx="776900" cy="486300"/>
          </a:xfrm>
        </p:grpSpPr>
        <p:sp>
          <p:nvSpPr>
            <p:cNvPr id="491" name="Google Shape;491;p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92" name="Google Shape;492;p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3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94" name="Shape 494"/>
        <p:cNvGrpSpPr/>
        <p:nvPr/>
      </p:nvGrpSpPr>
      <p:grpSpPr>
        <a:xfrm>
          <a:off x="0" y="0"/>
          <a:ext cx="0" cy="0"/>
          <a:chOff x="0" y="0"/>
          <a:chExt cx="0" cy="0"/>
        </a:xfrm>
      </p:grpSpPr>
      <p:sp>
        <p:nvSpPr>
          <p:cNvPr id="495" name="Google Shape;49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7" name="Google Shape;49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0" name="Google Shape;500;p40"/>
          <p:cNvGrpSpPr/>
          <p:nvPr/>
        </p:nvGrpSpPr>
        <p:grpSpPr>
          <a:xfrm>
            <a:off x="457181" y="1345103"/>
            <a:ext cx="533372" cy="533480"/>
            <a:chOff x="457200" y="1378813"/>
            <a:chExt cx="695400" cy="695450"/>
          </a:xfrm>
        </p:grpSpPr>
        <p:sp>
          <p:nvSpPr>
            <p:cNvPr id="501" name="Google Shape;501;p4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2" name="Google Shape;502;p4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5" name="Google Shape;505;p40"/>
          <p:cNvGrpSpPr/>
          <p:nvPr/>
        </p:nvGrpSpPr>
        <p:grpSpPr>
          <a:xfrm>
            <a:off x="3228956" y="1345103"/>
            <a:ext cx="533372" cy="533480"/>
            <a:chOff x="457200" y="1378813"/>
            <a:chExt cx="695400" cy="695450"/>
          </a:xfrm>
        </p:grpSpPr>
        <p:sp>
          <p:nvSpPr>
            <p:cNvPr id="506" name="Google Shape;506;p4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7" name="Google Shape;507;p4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0" name="Google Shape;510;p40"/>
          <p:cNvGrpSpPr/>
          <p:nvPr/>
        </p:nvGrpSpPr>
        <p:grpSpPr>
          <a:xfrm>
            <a:off x="6134081" y="1345853"/>
            <a:ext cx="533372" cy="533480"/>
            <a:chOff x="457200" y="1378813"/>
            <a:chExt cx="695400" cy="695450"/>
          </a:xfrm>
        </p:grpSpPr>
        <p:sp>
          <p:nvSpPr>
            <p:cNvPr id="511" name="Google Shape;511;p4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12" name="Google Shape;512;p4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515" name="Shape 515"/>
        <p:cNvGrpSpPr/>
        <p:nvPr/>
      </p:nvGrpSpPr>
      <p:grpSpPr>
        <a:xfrm>
          <a:off x="0" y="0"/>
          <a:ext cx="0" cy="0"/>
          <a:chOff x="0" y="0"/>
          <a:chExt cx="0" cy="0"/>
        </a:xfrm>
      </p:grpSpPr>
      <p:pic>
        <p:nvPicPr>
          <p:cNvPr id="516" name="Google Shape;516;p4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7" name="Google Shape;517;p4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0" name="Google Shape;52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2" name="Google Shape;522;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23" name="Google Shape;523;p41"/>
          <p:cNvGrpSpPr/>
          <p:nvPr/>
        </p:nvGrpSpPr>
        <p:grpSpPr>
          <a:xfrm>
            <a:off x="457206" y="1421303"/>
            <a:ext cx="533372" cy="533480"/>
            <a:chOff x="457200" y="1378813"/>
            <a:chExt cx="695400" cy="695450"/>
          </a:xfrm>
        </p:grpSpPr>
        <p:sp>
          <p:nvSpPr>
            <p:cNvPr id="524" name="Google Shape;524;p4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25" name="Google Shape;525;p4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4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41"/>
          <p:cNvGrpSpPr/>
          <p:nvPr/>
        </p:nvGrpSpPr>
        <p:grpSpPr>
          <a:xfrm>
            <a:off x="4936306" y="1423553"/>
            <a:ext cx="533372" cy="533480"/>
            <a:chOff x="457200" y="1378813"/>
            <a:chExt cx="695400" cy="695450"/>
          </a:xfrm>
        </p:grpSpPr>
        <p:sp>
          <p:nvSpPr>
            <p:cNvPr id="530" name="Google Shape;530;p4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31" name="Google Shape;531;p4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4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534" name="Shape 534"/>
        <p:cNvGrpSpPr/>
        <p:nvPr/>
      </p:nvGrpSpPr>
      <p:grpSpPr>
        <a:xfrm>
          <a:off x="0" y="0"/>
          <a:ext cx="0" cy="0"/>
          <a:chOff x="0" y="0"/>
          <a:chExt cx="0" cy="0"/>
        </a:xfrm>
      </p:grpSpPr>
      <p:sp>
        <p:nvSpPr>
          <p:cNvPr id="535" name="Google Shape;5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7" name="Google Shape;5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 name="Google Shape;540;p4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41" name="Google Shape;541;p4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46" name="Google Shape;546;p4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7" name="Google Shape;547;p4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52" name="Google Shape;552;p4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53" name="Google Shape;553;p4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57" name="Google Shape;557;p4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8" name="Google Shape;558;p4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9" name="Google Shape;559;p4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560" name="Shape 560"/>
        <p:cNvGrpSpPr/>
        <p:nvPr/>
      </p:nvGrpSpPr>
      <p:grpSpPr>
        <a:xfrm>
          <a:off x="0" y="0"/>
          <a:ext cx="0" cy="0"/>
          <a:chOff x="0" y="0"/>
          <a:chExt cx="0" cy="0"/>
        </a:xfrm>
      </p:grpSpPr>
      <p:sp>
        <p:nvSpPr>
          <p:cNvPr id="561" name="Google Shape;561;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6" name="Google Shape;56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4" name="Google Shape;574;p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5" name="Google Shape;575;p4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76" name="Google Shape;576;p43"/>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77" name="Google Shape;577;p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78" name="Shape 578"/>
        <p:cNvGrpSpPr/>
        <p:nvPr/>
      </p:nvGrpSpPr>
      <p:grpSpPr>
        <a:xfrm>
          <a:off x="0" y="0"/>
          <a:ext cx="0" cy="0"/>
          <a:chOff x="0" y="0"/>
          <a:chExt cx="0" cy="0"/>
        </a:xfrm>
      </p:grpSpPr>
      <p:sp>
        <p:nvSpPr>
          <p:cNvPr id="579" name="Google Shape;579;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2" name="Google Shape;582;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 name="Google Shape;584;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2" name="Google Shape;592;p4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93" name="Google Shape;593;p44"/>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94" name="Google Shape;594;p44"/>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95" name="Google Shape;595;p4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96" name="Shape 596"/>
        <p:cNvGrpSpPr/>
        <p:nvPr/>
      </p:nvGrpSpPr>
      <p:grpSpPr>
        <a:xfrm>
          <a:off x="0" y="0"/>
          <a:ext cx="0" cy="0"/>
          <a:chOff x="0" y="0"/>
          <a:chExt cx="0" cy="0"/>
        </a:xfrm>
      </p:grpSpPr>
      <p:sp>
        <p:nvSpPr>
          <p:cNvPr id="597" name="Google Shape;597;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2" name="Google Shape;602;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5"/>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10" name="Google Shape;610;p4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11" name="Google Shape;611;p45"/>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12" name="Google Shape;612;p45"/>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13" name="Google Shape;613;p45"/>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614" name="Shape 614"/>
        <p:cNvGrpSpPr/>
        <p:nvPr/>
      </p:nvGrpSpPr>
      <p:grpSpPr>
        <a:xfrm>
          <a:off x="0" y="0"/>
          <a:ext cx="0" cy="0"/>
          <a:chOff x="0" y="0"/>
          <a:chExt cx="0" cy="0"/>
        </a:xfrm>
      </p:grpSpPr>
      <p:sp>
        <p:nvSpPr>
          <p:cNvPr id="615" name="Google Shape;615;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8" name="Google Shape;618;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0" name="Google Shape;620;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4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4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9" name="Google Shape;629;p46"/>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30" name="Google Shape;630;p46"/>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31" name="Google Shape;631;p46"/>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632" name="Shape 632"/>
        <p:cNvGrpSpPr/>
        <p:nvPr/>
      </p:nvGrpSpPr>
      <p:grpSpPr>
        <a:xfrm>
          <a:off x="0" y="0"/>
          <a:ext cx="0" cy="0"/>
          <a:chOff x="0" y="0"/>
          <a:chExt cx="0" cy="0"/>
        </a:xfrm>
      </p:grpSpPr>
      <p:sp>
        <p:nvSpPr>
          <p:cNvPr id="633" name="Google Shape;633;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6" name="Google Shape;63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7" name="Google Shape;637;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8" name="Google Shape;63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9" name="Google Shape;63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9" name="Google Shape;649;p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0" name="Google Shape;650;p4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51" name="Google Shape;651;p4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52" name="Google Shape;652;p47"/>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53" name="Google Shape;653;p4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654" name="Shape 654"/>
        <p:cNvGrpSpPr/>
        <p:nvPr/>
      </p:nvGrpSpPr>
      <p:grpSpPr>
        <a:xfrm>
          <a:off x="0" y="0"/>
          <a:ext cx="0" cy="0"/>
          <a:chOff x="0" y="0"/>
          <a:chExt cx="0" cy="0"/>
        </a:xfrm>
      </p:grpSpPr>
      <p:sp>
        <p:nvSpPr>
          <p:cNvPr id="655" name="Google Shape;655;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8" name="Google Shape;658;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0" name="Google Shape;660;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8"/>
          <p:cNvSpPr txBox="1"/>
          <p:nvPr>
            <p:ph idx="3" type="subTitle"/>
          </p:nvPr>
        </p:nvSpPr>
        <p:spPr>
          <a:xfrm>
            <a:off x="25" y="13194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0" name="Google Shape;670;p4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71" name="Google Shape;671;p48"/>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72" name="Google Shape;672;p4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73" name="Google Shape;673;p48"/>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74" name="Google Shape;674;p4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75" name="Shape 675"/>
        <p:cNvGrpSpPr/>
        <p:nvPr/>
      </p:nvGrpSpPr>
      <p:grpSpPr>
        <a:xfrm>
          <a:off x="0" y="0"/>
          <a:ext cx="0" cy="0"/>
          <a:chOff x="0" y="0"/>
          <a:chExt cx="0" cy="0"/>
        </a:xfrm>
      </p:grpSpPr>
      <p:sp>
        <p:nvSpPr>
          <p:cNvPr id="676" name="Google Shape;676;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9" name="Google Shape;67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1" name="Google Shape;691;p4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92" name="Google Shape;692;p49"/>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93" name="Google Shape;693;p49"/>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94" name="Google Shape;694;p49"/>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95" name="Google Shape;695;p49"/>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96" name="Shape 696"/>
        <p:cNvGrpSpPr/>
        <p:nvPr/>
      </p:nvGrpSpPr>
      <p:grpSpPr>
        <a:xfrm>
          <a:off x="0" y="0"/>
          <a:ext cx="0" cy="0"/>
          <a:chOff x="0" y="0"/>
          <a:chExt cx="0" cy="0"/>
        </a:xfrm>
      </p:grpSpPr>
      <p:sp>
        <p:nvSpPr>
          <p:cNvPr id="697" name="Google Shape;697;p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0" name="Google Shape;700;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01" name="Google Shape;701;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2" name="Google Shape;702;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5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4" name="Google Shape;704;p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5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5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2" name="Google Shape;712;p5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13" name="Google Shape;713;p50"/>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14" name="Google Shape;714;p50"/>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15" name="Google Shape;715;p50"/>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16" name="Google Shape;716;p50"/>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717" name="Shape 717"/>
        <p:cNvGrpSpPr/>
        <p:nvPr/>
      </p:nvGrpSpPr>
      <p:grpSpPr>
        <a:xfrm>
          <a:off x="0" y="0"/>
          <a:ext cx="0" cy="0"/>
          <a:chOff x="0" y="0"/>
          <a:chExt cx="0" cy="0"/>
        </a:xfrm>
      </p:grpSpPr>
      <p:sp>
        <p:nvSpPr>
          <p:cNvPr id="718" name="Google Shape;718;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1" name="Google Shape;72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3" name="Google Shape;723;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5" name="Google Shape;735;p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6" name="Google Shape;736;p5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7" name="Google Shape;737;p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8" name="Google Shape;738;p51"/>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9" name="Google Shape;739;p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40" name="Google Shape;740;p51"/>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741" name="Shape 741"/>
        <p:cNvGrpSpPr/>
        <p:nvPr/>
      </p:nvGrpSpPr>
      <p:grpSpPr>
        <a:xfrm>
          <a:off x="0" y="0"/>
          <a:ext cx="0" cy="0"/>
          <a:chOff x="0" y="0"/>
          <a:chExt cx="0" cy="0"/>
        </a:xfrm>
      </p:grpSpPr>
      <p:sp>
        <p:nvSpPr>
          <p:cNvPr id="742" name="Google Shape;742;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5" name="Google Shape;745;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7" name="Google Shape;747;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9" name="Google Shape;759;p5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60" name="Google Shape;760;p5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61" name="Google Shape;761;p5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62" name="Google Shape;762;p5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63" name="Google Shape;763;p5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64" name="Google Shape;764;p5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65" name="Shape 765"/>
        <p:cNvGrpSpPr/>
        <p:nvPr/>
      </p:nvGrpSpPr>
      <p:grpSpPr>
        <a:xfrm>
          <a:off x="0" y="0"/>
          <a:ext cx="0" cy="0"/>
          <a:chOff x="0" y="0"/>
          <a:chExt cx="0" cy="0"/>
        </a:xfrm>
      </p:grpSpPr>
      <p:sp>
        <p:nvSpPr>
          <p:cNvPr id="766" name="Google Shape;766;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9" name="Google Shape;769;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70" name="Google Shape;770;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1" name="Google Shape;771;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3" name="Google Shape;783;p5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84" name="Google Shape;784;p53"/>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85" name="Google Shape;785;p53"/>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86" name="Google Shape;786;p53"/>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7" name="Google Shape;787;p53"/>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88" name="Google Shape;788;p53"/>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89" name="Shape 789"/>
        <p:cNvGrpSpPr/>
        <p:nvPr/>
      </p:nvGrpSpPr>
      <p:grpSpPr>
        <a:xfrm>
          <a:off x="0" y="0"/>
          <a:ext cx="0" cy="0"/>
          <a:chOff x="0" y="0"/>
          <a:chExt cx="0" cy="0"/>
        </a:xfrm>
      </p:grpSpPr>
      <p:sp>
        <p:nvSpPr>
          <p:cNvPr id="790" name="Google Shape;790;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3" name="Google Shape;793;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5" name="Google Shape;795;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5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7" name="Google Shape;807;p5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08" name="Google Shape;808;p54"/>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09" name="Google Shape;809;p54"/>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10" name="Google Shape;810;p54"/>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11" name="Google Shape;811;p54"/>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12" name="Google Shape;812;p54"/>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813" name="Shape 813"/>
        <p:cNvGrpSpPr/>
        <p:nvPr/>
      </p:nvGrpSpPr>
      <p:grpSpPr>
        <a:xfrm>
          <a:off x="0" y="0"/>
          <a:ext cx="0" cy="0"/>
          <a:chOff x="0" y="0"/>
          <a:chExt cx="0" cy="0"/>
        </a:xfrm>
      </p:grpSpPr>
      <p:sp>
        <p:nvSpPr>
          <p:cNvPr id="814" name="Google Shape;814;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7" name="Google Shape;817;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9" name="Google Shape;819;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3" name="Google Shape;833;p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34" name="Google Shape;834;p5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35" name="Google Shape;835;p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36" name="Google Shape;836;p55"/>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37" name="Google Shape;837;p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8" name="Google Shape;838;p55"/>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9" name="Google Shape;839;p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840" name="Shape 840"/>
        <p:cNvGrpSpPr/>
        <p:nvPr/>
      </p:nvGrpSpPr>
      <p:grpSpPr>
        <a:xfrm>
          <a:off x="0" y="0"/>
          <a:ext cx="0" cy="0"/>
          <a:chOff x="0" y="0"/>
          <a:chExt cx="0" cy="0"/>
        </a:xfrm>
      </p:grpSpPr>
      <p:sp>
        <p:nvSpPr>
          <p:cNvPr id="841" name="Google Shape;841;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4" name="Google Shape;844;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5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61" name="Google Shape;861;p5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62" name="Google Shape;862;p5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63" name="Google Shape;863;p5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64" name="Google Shape;864;p5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65" name="Google Shape;865;p5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66" name="Google Shape;866;p5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67" name="Shape 867"/>
        <p:cNvGrpSpPr/>
        <p:nvPr/>
      </p:nvGrpSpPr>
      <p:grpSpPr>
        <a:xfrm>
          <a:off x="0" y="0"/>
          <a:ext cx="0" cy="0"/>
          <a:chOff x="0" y="0"/>
          <a:chExt cx="0" cy="0"/>
        </a:xfrm>
      </p:grpSpPr>
      <p:sp>
        <p:nvSpPr>
          <p:cNvPr id="868" name="Google Shape;868;p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1" name="Google Shape;871;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7" name="Google Shape;887;p5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8" name="Google Shape;888;p57"/>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9" name="Google Shape;889;p57"/>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90" name="Google Shape;890;p57"/>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91" name="Google Shape;891;p57"/>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92" name="Google Shape;892;p57"/>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93" name="Google Shape;893;p57"/>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94" name="Shape 894"/>
        <p:cNvGrpSpPr/>
        <p:nvPr/>
      </p:nvGrpSpPr>
      <p:grpSpPr>
        <a:xfrm>
          <a:off x="0" y="0"/>
          <a:ext cx="0" cy="0"/>
          <a:chOff x="0" y="0"/>
          <a:chExt cx="0" cy="0"/>
        </a:xfrm>
      </p:grpSpPr>
      <p:sp>
        <p:nvSpPr>
          <p:cNvPr id="895" name="Google Shape;895;p5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8" name="Google Shape;898;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99" name="Google Shape;899;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0" name="Google Shape;900;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5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5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5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15" name="Google Shape;915;p58"/>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6" name="Google Shape;916;p58"/>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7" name="Google Shape;917;p58"/>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8" name="Google Shape;918;p58"/>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9" name="Google Shape;919;p58"/>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20" name="Google Shape;920;p58"/>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921" name="Shape 921"/>
        <p:cNvGrpSpPr/>
        <p:nvPr/>
      </p:nvGrpSpPr>
      <p:grpSpPr>
        <a:xfrm>
          <a:off x="0" y="0"/>
          <a:ext cx="0" cy="0"/>
          <a:chOff x="0" y="0"/>
          <a:chExt cx="0" cy="0"/>
        </a:xfrm>
      </p:grpSpPr>
      <p:sp>
        <p:nvSpPr>
          <p:cNvPr id="922" name="Google Shape;922;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4" name="Google Shape;924;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25" name="Google Shape;925;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6" name="Google Shape;926;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7" name="Google Shape;927;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3" name="Google Shape;943;p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4" name="Google Shape;944;p5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5" name="Google Shape;945;p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6" name="Google Shape;946;p59"/>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7" name="Google Shape;947;p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8" name="Google Shape;948;p59"/>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9" name="Google Shape;949;p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50" name="Google Shape;950;p59"/>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951" name="Shape 951"/>
        <p:cNvGrpSpPr/>
        <p:nvPr/>
      </p:nvGrpSpPr>
      <p:grpSpPr>
        <a:xfrm>
          <a:off x="0" y="0"/>
          <a:ext cx="0" cy="0"/>
          <a:chOff x="0" y="0"/>
          <a:chExt cx="0" cy="0"/>
        </a:xfrm>
      </p:grpSpPr>
      <p:sp>
        <p:nvSpPr>
          <p:cNvPr id="952" name="Google Shape;952;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4" name="Google Shape;95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6" name="Google Shape;956;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3" name="Google Shape;973;p6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4" name="Google Shape;974;p6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75" name="Google Shape;975;p6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76" name="Google Shape;976;p6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7" name="Google Shape;977;p6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8" name="Google Shape;978;p6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9" name="Google Shape;979;p6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80" name="Google Shape;980;p6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81" name="Shape 981"/>
        <p:cNvGrpSpPr/>
        <p:nvPr/>
      </p:nvGrpSpPr>
      <p:grpSpPr>
        <a:xfrm>
          <a:off x="0" y="0"/>
          <a:ext cx="0" cy="0"/>
          <a:chOff x="0" y="0"/>
          <a:chExt cx="0" cy="0"/>
        </a:xfrm>
      </p:grpSpPr>
      <p:sp>
        <p:nvSpPr>
          <p:cNvPr id="982" name="Google Shape;982;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3" name="Google Shape;983;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4" name="Google Shape;984;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85" name="Google Shape;985;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6" name="Google Shape;986;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9" name="Google Shape;989;p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1" name="Google Shape;991;p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3" name="Google Shape;1003;p6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04" name="Google Shape;1004;p61"/>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05" name="Google Shape;1005;p61"/>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06" name="Google Shape;1006;p61"/>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7" name="Google Shape;1007;p61"/>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8" name="Google Shape;1008;p61"/>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9" name="Google Shape;1009;p61"/>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10" name="Google Shape;1010;p61"/>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011" name="Shape 1011"/>
        <p:cNvGrpSpPr/>
        <p:nvPr/>
      </p:nvGrpSpPr>
      <p:grpSpPr>
        <a:xfrm>
          <a:off x="0" y="0"/>
          <a:ext cx="0" cy="0"/>
          <a:chOff x="0" y="0"/>
          <a:chExt cx="0" cy="0"/>
        </a:xfrm>
      </p:grpSpPr>
      <p:sp>
        <p:nvSpPr>
          <p:cNvPr id="1012" name="Google Shape;1012;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4" name="Google Shape;1014;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15" name="Google Shape;1015;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6" name="Google Shape;1016;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6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6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6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6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6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6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6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1" name="Google Shape;1031;p6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3" name="Google Shape;1033;p6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34" name="Google Shape;1034;p62"/>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35" name="Google Shape;1035;p62"/>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36" name="Google Shape;1036;p62"/>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7" name="Google Shape;1037;p62"/>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8" name="Google Shape;1038;p62"/>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9" name="Google Shape;1039;p62"/>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40" name="Google Shape;1040;p62"/>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_7_1_5_1_1">
    <p:spTree>
      <p:nvGrpSpPr>
        <p:cNvPr id="1041" name="Shape 1041"/>
        <p:cNvGrpSpPr/>
        <p:nvPr/>
      </p:nvGrpSpPr>
      <p:grpSpPr>
        <a:xfrm>
          <a:off x="0" y="0"/>
          <a:ext cx="0" cy="0"/>
          <a:chOff x="0" y="0"/>
          <a:chExt cx="0" cy="0"/>
        </a:xfrm>
      </p:grpSpPr>
      <p:sp>
        <p:nvSpPr>
          <p:cNvPr id="1042" name="Google Shape;1042;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43"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45" name="Google Shape;1045;p64"/>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6" name="Google Shape;1046;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7" name="Google Shape;1047;p64"/>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8" name="Google Shape;1048;p64"/>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9" name="Google Shape;1049;p64"/>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50" name="Shape 1050"/>
        <p:cNvGrpSpPr/>
        <p:nvPr/>
      </p:nvGrpSpPr>
      <p:grpSpPr>
        <a:xfrm>
          <a:off x="0" y="0"/>
          <a:ext cx="0" cy="0"/>
          <a:chOff x="0" y="0"/>
          <a:chExt cx="0" cy="0"/>
        </a:xfrm>
      </p:grpSpPr>
      <p:pic>
        <p:nvPicPr>
          <p:cNvPr id="1051" name="Google Shape;105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2" name="Google Shape;1052;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3" name="Google Shape;1053;p65"/>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54" name="Google Shape;1054;p6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55" name="Shape 1055"/>
        <p:cNvGrpSpPr/>
        <p:nvPr/>
      </p:nvGrpSpPr>
      <p:grpSpPr>
        <a:xfrm>
          <a:off x="0" y="0"/>
          <a:ext cx="0" cy="0"/>
          <a:chOff x="0" y="0"/>
          <a:chExt cx="0" cy="0"/>
        </a:xfrm>
      </p:grpSpPr>
      <p:pic>
        <p:nvPicPr>
          <p:cNvPr id="1056" name="Google Shape;1056;p66"/>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7" name="Google Shape;1057;p66"/>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8" name="Google Shape;1058;p66"/>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59" name="Google Shape;1059;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60" name="Shape 1060"/>
        <p:cNvGrpSpPr/>
        <p:nvPr/>
      </p:nvGrpSpPr>
      <p:grpSpPr>
        <a:xfrm>
          <a:off x="0" y="0"/>
          <a:ext cx="0" cy="0"/>
          <a:chOff x="0" y="0"/>
          <a:chExt cx="0" cy="0"/>
        </a:xfrm>
      </p:grpSpPr>
      <p:pic>
        <p:nvPicPr>
          <p:cNvPr id="1061" name="Google Shape;1061;p67"/>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62" name="Google Shape;1062;p67"/>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63" name="Google Shape;1063;p67"/>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64"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66" name="Google Shape;1066;p68"/>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7" name="Google Shape;1067;p68"/>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8" name="Google Shape;1068;p68"/>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69" name="Google Shape;1069;p68"/>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8"/>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71" name="Shape 1071"/>
        <p:cNvGrpSpPr/>
        <p:nvPr/>
      </p:nvGrpSpPr>
      <p:grpSpPr>
        <a:xfrm>
          <a:off x="0" y="0"/>
          <a:ext cx="0" cy="0"/>
          <a:chOff x="0" y="0"/>
          <a:chExt cx="0" cy="0"/>
        </a:xfrm>
      </p:grpSpPr>
      <p:pic>
        <p:nvPicPr>
          <p:cNvPr id="1072" name="Google Shape;1072;p69"/>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73" name="Google Shape;1073;p69"/>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74" name="Google Shape;1074;p69"/>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75" name="Google Shape;1075;p69"/>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9"/>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9"/>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78" name="Shape 1078"/>
        <p:cNvGrpSpPr/>
        <p:nvPr/>
      </p:nvGrpSpPr>
      <p:grpSpPr>
        <a:xfrm>
          <a:off x="0" y="0"/>
          <a:ext cx="0" cy="0"/>
          <a:chOff x="0" y="0"/>
          <a:chExt cx="0" cy="0"/>
        </a:xfrm>
      </p:grpSpPr>
      <p:pic>
        <p:nvPicPr>
          <p:cNvPr id="1079" name="Google Shape;1079;p70"/>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80" name="Google Shape;1080;p70"/>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81" name="Shape 1081"/>
        <p:cNvGrpSpPr/>
        <p:nvPr/>
      </p:nvGrpSpPr>
      <p:grpSpPr>
        <a:xfrm>
          <a:off x="0" y="0"/>
          <a:ext cx="0" cy="0"/>
          <a:chOff x="0" y="0"/>
          <a:chExt cx="0" cy="0"/>
        </a:xfrm>
      </p:grpSpPr>
      <p:pic>
        <p:nvPicPr>
          <p:cNvPr id="1082" name="Google Shape;1082;p71"/>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83" name="Google Shape;1083;p71"/>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2.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25.png"/><Relationship Id="rId4" Type="http://schemas.openxmlformats.org/officeDocument/2006/relationships/hyperlink" Target="http://lmgtfy.com/?q=google+f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0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10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09.png"/><Relationship Id="rId4" Type="http://schemas.openxmlformats.org/officeDocument/2006/relationships/image" Target="../media/image116.png"/><Relationship Id="rId5" Type="http://schemas.openxmlformats.org/officeDocument/2006/relationships/image" Target="../media/image112.png"/><Relationship Id="rId6" Type="http://schemas.openxmlformats.org/officeDocument/2006/relationships/image" Target="../media/image1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109.png"/><Relationship Id="rId4" Type="http://schemas.openxmlformats.org/officeDocument/2006/relationships/image" Target="../media/image116.png"/><Relationship Id="rId5" Type="http://schemas.openxmlformats.org/officeDocument/2006/relationships/image" Target="../media/image112.png"/><Relationship Id="rId6" Type="http://schemas.openxmlformats.org/officeDocument/2006/relationships/image" Target="../media/image1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11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122.png"/><Relationship Id="rId5" Type="http://schemas.openxmlformats.org/officeDocument/2006/relationships/image" Target="../media/image1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1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12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123.png"/><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124.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 Id="rId3" Type="http://schemas.openxmlformats.org/officeDocument/2006/relationships/hyperlink" Target="https://www.youtube.com/watch?v=ieb6Svbc10E&amp;index=1&amp;list=PLgJ8UgkiorCnMLsUevoQRxH8t9bt7ne1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7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The Zen of Coding</a:t>
            </a:r>
            <a:endParaRPr/>
          </a:p>
        </p:txBody>
      </p:sp>
      <p:sp>
        <p:nvSpPr>
          <p:cNvPr id="1089" name="Google Shape;1089;p7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
        <p:nvSpPr>
          <p:cNvPr id="1090" name="Google Shape;1090;p7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8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60" name="Google Shape;1160;p81"/>
          <p:cNvSpPr txBox="1"/>
          <p:nvPr>
            <p:ph type="title"/>
          </p:nvPr>
        </p:nvSpPr>
        <p:spPr>
          <a:xfrm>
            <a:off x="-12300" y="498325"/>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This Should Be You</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82"/>
          <p:cNvSpPr txBox="1"/>
          <p:nvPr>
            <p:ph type="title"/>
          </p:nvPr>
        </p:nvSpPr>
        <p:spPr>
          <a:xfrm>
            <a:off x="274350" y="1738575"/>
            <a:ext cx="85953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latin typeface="Roboto"/>
                <a:ea typeface="Roboto"/>
                <a:cs typeface="Roboto"/>
                <a:sym typeface="Roboto"/>
              </a:rPr>
              <a:t>Our Mantra for Today and Beyond</a:t>
            </a:r>
            <a:endParaRPr b="1" sz="30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b="1" sz="2400">
              <a:latin typeface="Roboto"/>
              <a:ea typeface="Roboto"/>
              <a:cs typeface="Roboto"/>
              <a:sym typeface="Roboto"/>
            </a:endParaRPr>
          </a:p>
          <a:p>
            <a:pPr indent="0" lvl="0" marL="0" rtl="0" algn="ctr">
              <a:spcBef>
                <a:spcPts val="0"/>
              </a:spcBef>
              <a:spcAft>
                <a:spcPts val="0"/>
              </a:spcAft>
              <a:buNone/>
            </a:pPr>
            <a:r>
              <a:rPr lang="en" sz="3000">
                <a:latin typeface="Roboto"/>
                <a:ea typeface="Roboto"/>
                <a:cs typeface="Roboto"/>
                <a:sym typeface="Roboto"/>
              </a:rPr>
              <a:t>When it comes to web development</a:t>
            </a:r>
            <a:r>
              <a:rPr lang="en" sz="3000">
                <a:latin typeface="Roboto"/>
                <a:ea typeface="Roboto"/>
                <a:cs typeface="Roboto"/>
                <a:sym typeface="Roboto"/>
              </a:rPr>
              <a:t>…</a:t>
            </a:r>
            <a:endParaRPr sz="3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8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know nothing.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cxnSp>
        <p:nvCxnSpPr>
          <p:cNvPr id="1178" name="Google Shape;1178;p84"/>
          <p:cNvCxnSpPr/>
          <p:nvPr/>
        </p:nvCxnSpPr>
        <p:spPr>
          <a:xfrm rot="10800000">
            <a:off x="7858125" y="4267050"/>
            <a:ext cx="304800" cy="171600"/>
          </a:xfrm>
          <a:prstGeom prst="straightConnector1">
            <a:avLst/>
          </a:prstGeom>
          <a:noFill/>
          <a:ln cap="flat" cmpd="sng" w="9525">
            <a:solidFill>
              <a:schemeClr val="dk1"/>
            </a:solidFill>
            <a:prstDash val="solid"/>
            <a:miter lim="800000"/>
            <a:headEnd len="sm" w="sm" type="none"/>
            <a:tailEnd len="med" w="med" type="triangle"/>
          </a:ln>
        </p:spPr>
      </p:cxnSp>
      <p:sp>
        <p:nvSpPr>
          <p:cNvPr id="1179" name="Google Shape;1179;p84"/>
          <p:cNvSpPr txBox="1"/>
          <p:nvPr>
            <p:ph idx="1" type="subTitle"/>
          </p:nvPr>
        </p:nvSpPr>
        <p:spPr>
          <a:xfrm>
            <a:off x="7734300" y="4324350"/>
            <a:ext cx="15048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8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86"/>
          <p:cNvSpPr txBox="1"/>
          <p:nvPr>
            <p:ph type="title"/>
          </p:nvPr>
        </p:nvSpPr>
        <p:spPr>
          <a:xfrm>
            <a:off x="274350" y="1562100"/>
            <a:ext cx="8595300" cy="109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indent="0" lvl="0" marL="0" rtl="0" algn="ctr">
              <a:spcBef>
                <a:spcPts val="0"/>
              </a:spcBef>
              <a:spcAft>
                <a:spcPts val="0"/>
              </a:spcAft>
              <a:buNone/>
            </a:pPr>
            <a:r>
              <a:rPr b="1" lang="en">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p87"/>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7" name="Google Shape;1197;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#1: The Great Confusion</a:t>
            </a:r>
            <a:endParaRPr/>
          </a:p>
        </p:txBody>
      </p:sp>
      <p:sp>
        <p:nvSpPr>
          <p:cNvPr id="1198" name="Google Shape;1198;p87"/>
          <p:cNvSpPr txBox="1"/>
          <p:nvPr>
            <p:ph idx="1" type="subTitle"/>
          </p:nvPr>
        </p:nvSpPr>
        <p:spPr>
          <a:xfrm>
            <a:off x="-12300" y="1085550"/>
            <a:ext cx="9144000" cy="14004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b="1" lang="en"/>
              <a:t>My code doesn't work and I don't know why.</a:t>
            </a:r>
            <a:endParaRPr b="1"/>
          </a:p>
          <a:p>
            <a:pPr indent="0" lvl="0" marL="0" rtl="0" algn="ctr">
              <a:spcBef>
                <a:spcPts val="0"/>
              </a:spcBef>
              <a:spcAft>
                <a:spcPts val="0"/>
              </a:spcAft>
              <a:buClr>
                <a:schemeClr val="dk1"/>
              </a:buClr>
              <a:buSzPts val="1100"/>
              <a:buFont typeface="Arial"/>
              <a:buNone/>
            </a:pPr>
            <a:r>
              <a:t/>
            </a:r>
            <a:endParaRPr b="1"/>
          </a:p>
          <a:p>
            <a:pPr indent="0" lvl="0" marL="0" rtl="0" algn="ctr">
              <a:spcBef>
                <a:spcPts val="0"/>
              </a:spcBef>
              <a:spcAft>
                <a:spcPts val="0"/>
              </a:spcAft>
              <a:buClr>
                <a:schemeClr val="dk1"/>
              </a:buClr>
              <a:buSzPts val="1100"/>
              <a:buFont typeface="Arial"/>
              <a:buNone/>
            </a:pPr>
            <a:r>
              <a:rPr b="1" lang="en"/>
              <a:t>My code works and I don't know why.</a:t>
            </a:r>
            <a:endParaRPr b="1"/>
          </a:p>
          <a:p>
            <a:pPr indent="0" lvl="0" marL="0" rtl="0" algn="ctr">
              <a:spcBef>
                <a:spcPts val="0"/>
              </a:spcBef>
              <a:spcAft>
                <a:spcPts val="0"/>
              </a:spcAft>
              <a:buNone/>
            </a:pPr>
            <a:r>
              <a:t/>
            </a:r>
            <a:endParaRPr b="1"/>
          </a:p>
        </p:txBody>
      </p:sp>
      <p:cxnSp>
        <p:nvCxnSpPr>
          <p:cNvPr id="1199" name="Google Shape;119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87"/>
          <p:cNvCxnSpPr/>
          <p:nvPr/>
        </p:nvCxnSpPr>
        <p:spPr>
          <a:xfrm>
            <a:off x="2590350" y="1592580"/>
            <a:ext cx="3938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Obstacle </a:t>
            </a:r>
            <a:r>
              <a:rPr lang="en"/>
              <a:t>#</a:t>
            </a:r>
            <a:r>
              <a:rPr lang="en"/>
              <a:t>2: The Great Doubt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207" name="Google Shape;1207;p88"/>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8" name="Google Shape;1208;p88"/>
          <p:cNvSpPr txBox="1"/>
          <p:nvPr>
            <p:ph idx="1" type="subTitle"/>
          </p:nvPr>
        </p:nvSpPr>
        <p:spPr>
          <a:xfrm>
            <a:off x="695325" y="1761825"/>
            <a:ext cx="102393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t>“Maybe I’m just dumb.”</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89"/>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215" name="Google Shape;1215;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#3: The Great Distance</a:t>
            </a:r>
            <a:endParaRPr/>
          </a:p>
        </p:txBody>
      </p:sp>
      <p:cxnSp>
        <p:nvCxnSpPr>
          <p:cNvPr id="1216" name="Google Shape;1216;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Nothing Comes Easy</a:t>
            </a:r>
            <a:endParaRPr/>
          </a:p>
        </p:txBody>
      </p:sp>
      <p:sp>
        <p:nvSpPr>
          <p:cNvPr id="1223" name="Google Shape;1223;p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Learning to code requires two things:</a:t>
            </a:r>
            <a:endParaRPr/>
          </a:p>
        </p:txBody>
      </p:sp>
      <p:pic>
        <p:nvPicPr>
          <p:cNvPr id="1224" name="Google Shape;1224;p90"/>
          <p:cNvPicPr preferRelativeResize="0"/>
          <p:nvPr/>
        </p:nvPicPr>
        <p:blipFill>
          <a:blip r:embed="rId3">
            <a:alphaModFix/>
          </a:blip>
          <a:stretch>
            <a:fillRect/>
          </a:stretch>
        </p:blipFill>
        <p:spPr>
          <a:xfrm>
            <a:off x="1116120" y="1116975"/>
            <a:ext cx="6911760" cy="3571076"/>
          </a:xfrm>
          <a:prstGeom prst="rect">
            <a:avLst/>
          </a:prstGeom>
          <a:noFill/>
          <a:ln>
            <a:noFill/>
          </a:ln>
        </p:spPr>
      </p:pic>
      <p:sp>
        <p:nvSpPr>
          <p:cNvPr id="1225" name="Google Shape;1225;p90"/>
          <p:cNvSpPr txBox="1"/>
          <p:nvPr/>
        </p:nvSpPr>
        <p:spPr>
          <a:xfrm>
            <a:off x="1512800" y="1562225"/>
            <a:ext cx="2643600" cy="26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Persisting in the </a:t>
            </a:r>
            <a:br>
              <a:rPr lang="en" sz="1900">
                <a:latin typeface="Roboto"/>
                <a:ea typeface="Roboto"/>
                <a:cs typeface="Roboto"/>
                <a:sym typeface="Roboto"/>
              </a:rPr>
            </a:br>
            <a:r>
              <a:rPr lang="en" sz="1900">
                <a:latin typeface="Roboto"/>
                <a:ea typeface="Roboto"/>
                <a:cs typeface="Roboto"/>
                <a:sym typeface="Roboto"/>
              </a:rPr>
              <a:t>face of something </a:t>
            </a:r>
            <a:br>
              <a:rPr lang="en" sz="1900">
                <a:latin typeface="Roboto"/>
                <a:ea typeface="Roboto"/>
                <a:cs typeface="Roboto"/>
                <a:sym typeface="Roboto"/>
              </a:rPr>
            </a:br>
            <a:r>
              <a:rPr lang="en" sz="1900">
                <a:latin typeface="Roboto"/>
                <a:ea typeface="Roboto"/>
                <a:cs typeface="Roboto"/>
                <a:sym typeface="Roboto"/>
              </a:rPr>
              <a:t>that feels incredibly hard and confusing.</a:t>
            </a:r>
            <a:endParaRPr sz="1900">
              <a:latin typeface="Roboto"/>
              <a:ea typeface="Roboto"/>
              <a:cs typeface="Roboto"/>
              <a:sym typeface="Roboto"/>
            </a:endParaRPr>
          </a:p>
        </p:txBody>
      </p:sp>
      <p:sp>
        <p:nvSpPr>
          <p:cNvPr id="1226" name="Google Shape;1226;p90"/>
          <p:cNvSpPr txBox="1"/>
          <p:nvPr/>
        </p:nvSpPr>
        <p:spPr>
          <a:xfrm>
            <a:off x="4977425" y="1573663"/>
            <a:ext cx="2643600" cy="26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Maintaining the self-confidence necessary to believe that </a:t>
            </a:r>
            <a:r>
              <a:rPr b="1" lang="en" sz="1900">
                <a:latin typeface="Roboto"/>
                <a:ea typeface="Roboto"/>
                <a:cs typeface="Roboto"/>
                <a:sym typeface="Roboto"/>
              </a:rPr>
              <a:t>YOU CAN </a:t>
            </a:r>
            <a:br>
              <a:rPr b="1" lang="en" sz="1900">
                <a:latin typeface="Roboto"/>
                <a:ea typeface="Roboto"/>
                <a:cs typeface="Roboto"/>
                <a:sym typeface="Roboto"/>
              </a:rPr>
            </a:br>
            <a:r>
              <a:rPr b="1" lang="en" sz="1900">
                <a:latin typeface="Roboto"/>
                <a:ea typeface="Roboto"/>
                <a:cs typeface="Roboto"/>
                <a:sym typeface="Roboto"/>
              </a:rPr>
              <a:t>DO THIS.</a:t>
            </a:r>
            <a:endParaRPr b="1" sz="19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7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Learning Can Be Frustrating</a:t>
            </a:r>
            <a:endParaRPr/>
          </a:p>
        </p:txBody>
      </p:sp>
      <p:sp>
        <p:nvSpPr>
          <p:cNvPr id="1233" name="Google Shape;1233;p91"/>
          <p:cNvSpPr txBox="1"/>
          <p:nvPr>
            <p:ph idx="1" type="subTitle"/>
          </p:nvPr>
        </p:nvSpPr>
        <p:spPr>
          <a:xfrm>
            <a:off x="434450" y="1298100"/>
            <a:ext cx="8040900" cy="323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can’t tell whether you’re learning something when you’re learning it—in fact, </a:t>
            </a:r>
            <a:r>
              <a:rPr i="1" lang="en"/>
              <a:t>learning feels a lot more like frustration</a:t>
            </a:r>
            <a:r>
              <a:rPr lang="en"/>
              <a:t>.</a:t>
            </a:r>
            <a:endParaRPr/>
          </a:p>
          <a:p>
            <a:pPr indent="0" lvl="0" marL="0" rtl="0" algn="l">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—Jeff Dickey, author of </a:t>
            </a:r>
            <a:r>
              <a:rPr i="1" lang="en" sz="1200">
                <a:solidFill>
                  <a:schemeClr val="dk1"/>
                </a:solidFill>
              </a:rPr>
              <a:t>Write Modern Web Apps </a:t>
            </a:r>
            <a:br>
              <a:rPr i="1" lang="en" sz="1200">
                <a:solidFill>
                  <a:schemeClr val="dk1"/>
                </a:solidFill>
              </a:rPr>
            </a:br>
            <a:r>
              <a:rPr i="1" lang="en" sz="1200">
                <a:solidFill>
                  <a:schemeClr val="dk1"/>
                </a:solidFill>
              </a:rPr>
              <a:t>with the MEAN Stack: Mongo, Express, AngularJS, </a:t>
            </a:r>
            <a:br>
              <a:rPr i="1" lang="en" sz="1200">
                <a:solidFill>
                  <a:schemeClr val="dk1"/>
                </a:solidFill>
              </a:rPr>
            </a:br>
            <a:r>
              <a:rPr i="1" lang="en" sz="1200">
                <a:solidFill>
                  <a:schemeClr val="dk1"/>
                </a:solidFill>
              </a:rPr>
              <a:t>and Node.JS </a:t>
            </a:r>
            <a:r>
              <a:rPr lang="en" sz="1200">
                <a:solidFill>
                  <a:schemeClr val="dk1"/>
                </a:solidFill>
              </a:rPr>
              <a:t>(Peachpit Press, 2014)</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1200"/>
              </a:spcAft>
              <a:buNone/>
            </a:pPr>
            <a:r>
              <a:t/>
            </a:r>
            <a:endParaRPr/>
          </a:p>
        </p:txBody>
      </p:sp>
      <p:pic>
        <p:nvPicPr>
          <p:cNvPr id="1234" name="Google Shape;1234;p91"/>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35" name="Google Shape;1235;p91"/>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Advice for the Journey</a:t>
            </a:r>
            <a:endParaRPr/>
          </a:p>
        </p:txBody>
      </p:sp>
      <p:sp>
        <p:nvSpPr>
          <p:cNvPr id="1242" name="Google Shape;1242;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Throughout this course, always remember to:</a:t>
            </a:r>
            <a:endParaRPr/>
          </a:p>
        </p:txBody>
      </p:sp>
      <p:cxnSp>
        <p:nvCxnSpPr>
          <p:cNvPr id="1243" name="Google Shape;1243;p92"/>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44" name="Google Shape;1244;p92"/>
          <p:cNvCxnSpPr/>
          <p:nvPr/>
        </p:nvCxnSpPr>
        <p:spPr>
          <a:xfrm rot="10800000">
            <a:off x="5289048" y="3598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1245" name="Google Shape;1245;p92"/>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46" name="Google Shape;1246;p92"/>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2"/>
          <p:cNvSpPr/>
          <p:nvPr/>
        </p:nvSpPr>
        <p:spPr>
          <a:xfrm rot="10800000">
            <a:off x="3183490" y="1520149"/>
            <a:ext cx="2774700" cy="2774700"/>
          </a:xfrm>
          <a:prstGeom prst="blockArc">
            <a:avLst>
              <a:gd fmla="val 12622480" name="adj1"/>
              <a:gd fmla="val 19662822" name="adj2"/>
              <a:gd fmla="val 20729"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2"/>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92"/>
          <p:cNvGrpSpPr/>
          <p:nvPr/>
        </p:nvGrpSpPr>
        <p:grpSpPr>
          <a:xfrm rot="-7200165">
            <a:off x="3337679" y="3183705"/>
            <a:ext cx="585011" cy="585536"/>
            <a:chOff x="1967628" y="812211"/>
            <a:chExt cx="588000" cy="588000"/>
          </a:xfrm>
        </p:grpSpPr>
        <p:sp>
          <p:nvSpPr>
            <p:cNvPr id="1250" name="Google Shape;1250;p92"/>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2"/>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92"/>
          <p:cNvGrpSpPr/>
          <p:nvPr/>
        </p:nvGrpSpPr>
        <p:grpSpPr>
          <a:xfrm>
            <a:off x="4264097" y="1537251"/>
            <a:ext cx="585001" cy="585530"/>
            <a:chOff x="1970048" y="811613"/>
            <a:chExt cx="588000" cy="588000"/>
          </a:xfrm>
        </p:grpSpPr>
        <p:sp>
          <p:nvSpPr>
            <p:cNvPr id="1253" name="Google Shape;1253;p92"/>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2"/>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92"/>
          <p:cNvGrpSpPr/>
          <p:nvPr/>
        </p:nvGrpSpPr>
        <p:grpSpPr>
          <a:xfrm rot="7200165">
            <a:off x="5229930" y="3161636"/>
            <a:ext cx="585011" cy="585536"/>
            <a:chOff x="1977085" y="811649"/>
            <a:chExt cx="588000" cy="588000"/>
          </a:xfrm>
        </p:grpSpPr>
        <p:sp>
          <p:nvSpPr>
            <p:cNvPr id="1256" name="Google Shape;1256;p92"/>
            <p:cNvSpPr/>
            <p:nvPr/>
          </p:nvSpPr>
          <p:spPr>
            <a:xfrm rot="39023">
              <a:off x="1980366" y="814930"/>
              <a:ext cx="581437" cy="581437"/>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2"/>
            <p:cNvSpPr/>
            <p:nvPr/>
          </p:nvSpPr>
          <p:spPr>
            <a:xfrm rot="10800000">
              <a:off x="1980332" y="814963"/>
              <a:ext cx="581400" cy="581400"/>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92"/>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59" name="Google Shape;1259;p92"/>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60" name="Google Shape;1260;p92"/>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61" name="Google Shape;1261;p92"/>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62" name="Google Shape;1262;p92"/>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Appreciate your successes</a:t>
            </a:r>
            <a:endParaRPr sz="1800">
              <a:solidFill>
                <a:srgbClr val="A9B7C0"/>
              </a:solidFill>
              <a:latin typeface="Roboto"/>
              <a:ea typeface="Roboto"/>
              <a:cs typeface="Roboto"/>
              <a:sym typeface="Roboto"/>
            </a:endParaRPr>
          </a:p>
        </p:txBody>
      </p:sp>
      <p:sp>
        <p:nvSpPr>
          <p:cNvPr id="1263" name="Google Shape;1263;p92"/>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Advice for the Journey</a:t>
            </a:r>
            <a:endParaRPr>
              <a:solidFill>
                <a:schemeClr val="dk1"/>
              </a:solidFill>
            </a:endParaRPr>
          </a:p>
          <a:p>
            <a:pPr indent="0" lvl="0" marL="0" rtl="0" algn="l">
              <a:spcBef>
                <a:spcPts val="0"/>
              </a:spcBef>
              <a:spcAft>
                <a:spcPts val="0"/>
              </a:spcAft>
              <a:buNone/>
            </a:pPr>
            <a:r>
              <a:t/>
            </a:r>
            <a:endParaRPr/>
          </a:p>
        </p:txBody>
      </p:sp>
      <p:sp>
        <p:nvSpPr>
          <p:cNvPr id="1270" name="Google Shape;1270;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71" name="Google Shape;1271;p93"/>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72" name="Google Shape;1272;p93"/>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273" name="Google Shape;1273;p93"/>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74" name="Google Shape;1274;p93"/>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3"/>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3"/>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93"/>
          <p:cNvGrpSpPr/>
          <p:nvPr/>
        </p:nvGrpSpPr>
        <p:grpSpPr>
          <a:xfrm rot="-7200165">
            <a:off x="3337679" y="3183705"/>
            <a:ext cx="585011" cy="585536"/>
            <a:chOff x="1967628" y="812211"/>
            <a:chExt cx="588000" cy="588000"/>
          </a:xfrm>
        </p:grpSpPr>
        <p:sp>
          <p:nvSpPr>
            <p:cNvPr id="1278" name="Google Shape;1278;p93"/>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93"/>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93"/>
          <p:cNvGrpSpPr/>
          <p:nvPr/>
        </p:nvGrpSpPr>
        <p:grpSpPr>
          <a:xfrm>
            <a:off x="4264097" y="1537251"/>
            <a:ext cx="585001" cy="585530"/>
            <a:chOff x="1970048" y="811613"/>
            <a:chExt cx="588000" cy="588000"/>
          </a:xfrm>
        </p:grpSpPr>
        <p:sp>
          <p:nvSpPr>
            <p:cNvPr id="1281" name="Google Shape;1281;p93"/>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93"/>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93"/>
          <p:cNvGrpSpPr/>
          <p:nvPr/>
        </p:nvGrpSpPr>
        <p:grpSpPr>
          <a:xfrm rot="7200165">
            <a:off x="5229930" y="3161636"/>
            <a:ext cx="585011" cy="585536"/>
            <a:chOff x="1977085" y="811649"/>
            <a:chExt cx="588000" cy="588000"/>
          </a:xfrm>
        </p:grpSpPr>
        <p:sp>
          <p:nvSpPr>
            <p:cNvPr id="1284" name="Google Shape;1284;p93"/>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93"/>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93"/>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87" name="Google Shape;1287;p93"/>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88" name="Google Shape;1288;p93"/>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89" name="Google Shape;1289;p93"/>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90" name="Google Shape;1290;p93"/>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291" name="Google Shape;1291;p93"/>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Advice for the Journey</a:t>
            </a:r>
            <a:endParaRPr/>
          </a:p>
        </p:txBody>
      </p:sp>
      <p:sp>
        <p:nvSpPr>
          <p:cNvPr id="1298" name="Google Shape;1298;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99" name="Google Shape;1299;p94"/>
          <p:cNvCxnSpPr/>
          <p:nvPr/>
        </p:nvCxnSpPr>
        <p:spPr>
          <a:xfrm rot="10800000">
            <a:off x="4917648" y="1693850"/>
            <a:ext cx="3603300" cy="0"/>
          </a:xfrm>
          <a:prstGeom prst="straightConnector1">
            <a:avLst/>
          </a:prstGeom>
          <a:noFill/>
          <a:ln cap="flat" cmpd="sng" w="9525">
            <a:solidFill>
              <a:srgbClr val="000000"/>
            </a:solidFill>
            <a:prstDash val="solid"/>
            <a:round/>
            <a:headEnd len="sm" w="sm" type="none"/>
            <a:tailEnd len="sm" w="sm" type="none"/>
          </a:ln>
        </p:spPr>
      </p:cxnSp>
      <p:cxnSp>
        <p:nvCxnSpPr>
          <p:cNvPr id="1300" name="Google Shape;1300;p94"/>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301" name="Google Shape;1301;p94"/>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302" name="Google Shape;1302;p94"/>
          <p:cNvSpPr/>
          <p:nvPr/>
        </p:nvSpPr>
        <p:spPr>
          <a:xfrm rot="3600185">
            <a:off x="3169983" y="1541431"/>
            <a:ext cx="2774659" cy="2774659"/>
          </a:xfrm>
          <a:prstGeom prst="blockArc">
            <a:avLst>
              <a:gd fmla="val 12622480" name="adj1"/>
              <a:gd fmla="val 19781569" name="adj2"/>
              <a:gd fmla="val 20773"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4"/>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94"/>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94"/>
          <p:cNvGrpSpPr/>
          <p:nvPr/>
        </p:nvGrpSpPr>
        <p:grpSpPr>
          <a:xfrm rot="-7200165">
            <a:off x="3337679" y="3183705"/>
            <a:ext cx="585011" cy="585536"/>
            <a:chOff x="1967628" y="812211"/>
            <a:chExt cx="588000" cy="588000"/>
          </a:xfrm>
        </p:grpSpPr>
        <p:sp>
          <p:nvSpPr>
            <p:cNvPr id="1306" name="Google Shape;1306;p94"/>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4"/>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94"/>
          <p:cNvGrpSpPr/>
          <p:nvPr/>
        </p:nvGrpSpPr>
        <p:grpSpPr>
          <a:xfrm>
            <a:off x="4264097" y="1537251"/>
            <a:ext cx="585001" cy="585530"/>
            <a:chOff x="1970048" y="811613"/>
            <a:chExt cx="588000" cy="588000"/>
          </a:xfrm>
        </p:grpSpPr>
        <p:sp>
          <p:nvSpPr>
            <p:cNvPr id="1309" name="Google Shape;1309;p94"/>
            <p:cNvSpPr/>
            <p:nvPr/>
          </p:nvSpPr>
          <p:spPr>
            <a:xfrm rot="39023">
              <a:off x="1973329" y="814894"/>
              <a:ext cx="581437" cy="581437"/>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4"/>
            <p:cNvSpPr/>
            <p:nvPr/>
          </p:nvSpPr>
          <p:spPr>
            <a:xfrm rot="10800000">
              <a:off x="1973295" y="814927"/>
              <a:ext cx="581400" cy="581400"/>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94"/>
          <p:cNvGrpSpPr/>
          <p:nvPr/>
        </p:nvGrpSpPr>
        <p:grpSpPr>
          <a:xfrm rot="7200165">
            <a:off x="5229930" y="3161636"/>
            <a:ext cx="585011" cy="585536"/>
            <a:chOff x="1977085" y="811649"/>
            <a:chExt cx="588000" cy="588000"/>
          </a:xfrm>
        </p:grpSpPr>
        <p:sp>
          <p:nvSpPr>
            <p:cNvPr id="1312" name="Google Shape;1312;p94"/>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4"/>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94"/>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1315" name="Google Shape;1315;p94"/>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316" name="Google Shape;1316;p94"/>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317" name="Google Shape;1317;p94"/>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Trust yourself</a:t>
            </a:r>
            <a:endParaRPr sz="1800">
              <a:latin typeface="Roboto"/>
              <a:ea typeface="Roboto"/>
              <a:cs typeface="Roboto"/>
              <a:sym typeface="Roboto"/>
            </a:endParaRPr>
          </a:p>
        </p:txBody>
      </p:sp>
      <p:sp>
        <p:nvSpPr>
          <p:cNvPr id="1318" name="Google Shape;1318;p94"/>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319" name="Google Shape;1319;p94"/>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pic>
        <p:nvPicPr>
          <p:cNvPr id="1325" name="Google Shape;1325;p95"/>
          <p:cNvPicPr preferRelativeResize="0"/>
          <p:nvPr/>
        </p:nvPicPr>
        <p:blipFill rotWithShape="1">
          <a:blip r:embed="rId3">
            <a:alphaModFix/>
          </a:blip>
          <a:srcRect b="0" l="0" r="0" t="0"/>
          <a:stretch/>
        </p:blipFill>
        <p:spPr>
          <a:xfrm>
            <a:off x="471550" y="1192000"/>
            <a:ext cx="5531274" cy="3573413"/>
          </a:xfrm>
          <a:prstGeom prst="rect">
            <a:avLst/>
          </a:prstGeom>
          <a:noFill/>
          <a:ln>
            <a:noFill/>
          </a:ln>
        </p:spPr>
      </p:pic>
      <p:sp>
        <p:nvSpPr>
          <p:cNvPr id="1326" name="Google Shape;1326;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And</a:t>
            </a:r>
            <a:r>
              <a:rPr lang="en"/>
              <a:t> Remember...</a:t>
            </a:r>
            <a:endParaRPr/>
          </a:p>
        </p:txBody>
      </p:sp>
      <p:sp>
        <p:nvSpPr>
          <p:cNvPr id="1327" name="Google Shape;1327;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If you want to go fast, go alone. If you want to go far, go with a team.</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pic>
        <p:nvPicPr>
          <p:cNvPr id="1333" name="Google Shape;1333;p96"/>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34" name="Google Shape;133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Fu: </a:t>
            </a:r>
            <a:r>
              <a:rPr lang="en"/>
              <a:t>The Most Important Skill of All</a:t>
            </a:r>
            <a:endParaRPr/>
          </a:p>
        </p:txBody>
      </p:sp>
      <p:sp>
        <p:nvSpPr>
          <p:cNvPr id="1335" name="Google Shape;1335;p96"/>
          <p:cNvSpPr txBox="1"/>
          <p:nvPr>
            <p:ph idx="1" type="subTitle"/>
          </p:nvPr>
        </p:nvSpPr>
        <p:spPr>
          <a:xfrm>
            <a:off x="1489000" y="25372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u="sng">
                <a:solidFill>
                  <a:schemeClr val="hlink"/>
                </a:solidFill>
                <a:hlinkClick r:id="rId4"/>
              </a:rPr>
              <a:t>What Is Google Fu?</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We’re in a unique moment in the job market</a:t>
            </a:r>
            <a:endParaRPr/>
          </a:p>
        </p:txBody>
      </p:sp>
      <p:sp>
        <p:nvSpPr>
          <p:cNvPr id="1342" name="Google Shape;1342;p97"/>
          <p:cNvSpPr txBox="1"/>
          <p:nvPr>
            <p:ph type="title"/>
          </p:nvPr>
        </p:nvSpPr>
        <p:spPr>
          <a:xfrm>
            <a:off x="-12300" y="783025"/>
            <a:ext cx="9168600" cy="27396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1600"/>
              <a:t>We live in a period where specialization is necessary and highly valued. By being in this course, you’re deciding to gain specialize knowledge. It’s painful to gain this knowledge, and that’s part of the reason why many will not.</a:t>
            </a:r>
            <a:br>
              <a:rPr lang="en" sz="1600"/>
            </a:br>
            <a:br>
              <a:rPr lang="en" sz="1600"/>
            </a:br>
            <a:r>
              <a:rPr lang="en" sz="1600"/>
              <a:t>At the same time, the knowledge is there to be had. There is a vast ocean of learning materials and experiences awaiting you online and </a:t>
            </a:r>
            <a:r>
              <a:rPr lang="en" sz="1600"/>
              <a:t>in person</a:t>
            </a:r>
            <a:r>
              <a:rPr lang="en" sz="1600"/>
              <a:t> (including this course). You can </a:t>
            </a:r>
            <a:r>
              <a:rPr lang="en" sz="1600"/>
              <a:t>apprentice</a:t>
            </a:r>
            <a:r>
              <a:rPr lang="en" sz="1600"/>
              <a:t> with the world’s best from the comfort of home.</a:t>
            </a:r>
            <a:br>
              <a:rPr lang="en" sz="1600"/>
            </a:br>
            <a:endParaRPr sz="1600"/>
          </a:p>
          <a:p>
            <a:pPr indent="0" lvl="0" marL="0" rtl="0" algn="l">
              <a:spcBef>
                <a:spcPts val="0"/>
              </a:spcBef>
              <a:spcAft>
                <a:spcPts val="0"/>
              </a:spcAft>
              <a:buNone/>
            </a:pPr>
            <a:r>
              <a:rPr lang="en" sz="1600"/>
              <a:t>In other words, specialization is a struggle, but more than ever before there is more opportunity for all to do so.</a:t>
            </a:r>
            <a:br>
              <a:rPr lang="en" sz="1600"/>
            </a:br>
            <a:endParaRPr sz="1600"/>
          </a:p>
        </p:txBody>
      </p:sp>
      <p:pic>
        <p:nvPicPr>
          <p:cNvPr id="1343" name="Google Shape;1343;p97"/>
          <p:cNvPicPr preferRelativeResize="0"/>
          <p:nvPr/>
        </p:nvPicPr>
        <p:blipFill>
          <a:blip r:embed="rId3">
            <a:alphaModFix/>
          </a:blip>
          <a:stretch>
            <a:fillRect/>
          </a:stretch>
        </p:blipFill>
        <p:spPr>
          <a:xfrm>
            <a:off x="3808000" y="3328250"/>
            <a:ext cx="1527999" cy="1527999"/>
          </a:xfrm>
          <a:prstGeom prst="rect">
            <a:avLst/>
          </a:prstGeom>
          <a:noFill/>
          <a:ln>
            <a:noFill/>
          </a:ln>
        </p:spPr>
      </p:pic>
      <p:sp>
        <p:nvSpPr>
          <p:cNvPr id="1344" name="Google Shape;1344;p97"/>
          <p:cNvSpPr txBox="1"/>
          <p:nvPr/>
        </p:nvSpPr>
        <p:spPr>
          <a:xfrm>
            <a:off x="754875" y="4070400"/>
            <a:ext cx="2864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Vast struggle and great reward</a:t>
            </a:r>
            <a:endParaRPr/>
          </a:p>
        </p:txBody>
      </p:sp>
      <p:sp>
        <p:nvSpPr>
          <p:cNvPr id="1345" name="Google Shape;1345;p97"/>
          <p:cNvSpPr txBox="1"/>
          <p:nvPr/>
        </p:nvSpPr>
        <p:spPr>
          <a:xfrm>
            <a:off x="5784350" y="4070400"/>
            <a:ext cx="2864100" cy="7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Continue with the old routine and accept whatever may come</a:t>
            </a:r>
            <a:endParaRPr/>
          </a:p>
        </p:txBody>
      </p:sp>
      <p:cxnSp>
        <p:nvCxnSpPr>
          <p:cNvPr id="1346" name="Google Shape;1346;p97"/>
          <p:cNvCxnSpPr/>
          <p:nvPr/>
        </p:nvCxnSpPr>
        <p:spPr>
          <a:xfrm flipH="1" rot="10800000">
            <a:off x="3411725" y="4077925"/>
            <a:ext cx="695700" cy="192300"/>
          </a:xfrm>
          <a:prstGeom prst="straightConnector1">
            <a:avLst/>
          </a:prstGeom>
          <a:noFill/>
          <a:ln cap="flat" cmpd="sng" w="9525">
            <a:solidFill>
              <a:schemeClr val="dk2"/>
            </a:solidFill>
            <a:prstDash val="solid"/>
            <a:round/>
            <a:headEnd len="med" w="med" type="none"/>
            <a:tailEnd len="med" w="med" type="none"/>
          </a:ln>
        </p:spPr>
      </p:cxnSp>
      <p:cxnSp>
        <p:nvCxnSpPr>
          <p:cNvPr id="1347" name="Google Shape;1347;p97"/>
          <p:cNvCxnSpPr/>
          <p:nvPr/>
        </p:nvCxnSpPr>
        <p:spPr>
          <a:xfrm>
            <a:off x="5039900" y="4137000"/>
            <a:ext cx="777000" cy="140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9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Course Structure</a:t>
            </a:r>
            <a:endParaRPr/>
          </a:p>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Daily Schedule</a:t>
            </a:r>
            <a:endParaRPr/>
          </a:p>
        </p:txBody>
      </p:sp>
      <p:sp>
        <p:nvSpPr>
          <p:cNvPr id="1360" name="Google Shape;1360;p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each class, we’ll cover the following:</a:t>
            </a:r>
            <a:endParaRPr>
              <a:solidFill>
                <a:schemeClr val="dk1"/>
              </a:solidFill>
            </a:endParaRPr>
          </a:p>
          <a:p>
            <a:pPr indent="0" lvl="0" marL="0" rtl="0" algn="l">
              <a:spcBef>
                <a:spcPts val="0"/>
              </a:spcBef>
              <a:spcAft>
                <a:spcPts val="0"/>
              </a:spcAft>
              <a:buNone/>
            </a:pPr>
            <a:r>
              <a:t/>
            </a:r>
            <a:endParaRPr/>
          </a:p>
        </p:txBody>
      </p:sp>
      <p:sp>
        <p:nvSpPr>
          <p:cNvPr id="1361" name="Google Shape;1361;p99"/>
          <p:cNvSpPr txBox="1"/>
          <p:nvPr>
            <p:ph idx="3" type="subTitle"/>
          </p:nvPr>
        </p:nvSpPr>
        <p:spPr>
          <a:xfrm>
            <a:off x="-12150" y="1274650"/>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Set objectives</a:t>
            </a:r>
            <a:endParaRPr/>
          </a:p>
        </p:txBody>
      </p:sp>
      <p:sp>
        <p:nvSpPr>
          <p:cNvPr id="1362" name="Google Shape;1362;p99"/>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Brief background lecture</a:t>
            </a:r>
            <a:endParaRPr/>
          </a:p>
        </p:txBody>
      </p:sp>
      <p:sp>
        <p:nvSpPr>
          <p:cNvPr id="1363" name="Google Shape;1363;p99"/>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Clr>
                <a:srgbClr val="000000"/>
              </a:buClr>
              <a:buSzPts val="1100"/>
              <a:buFont typeface="Arial"/>
              <a:buNone/>
            </a:pPr>
            <a:r>
              <a:rPr lang="en">
                <a:solidFill>
                  <a:schemeClr val="dk1"/>
                </a:solidFill>
              </a:rPr>
              <a:t>Watch me/coding demos</a:t>
            </a:r>
            <a:endParaRPr/>
          </a:p>
        </p:txBody>
      </p:sp>
      <p:sp>
        <p:nvSpPr>
          <p:cNvPr id="1364" name="Google Shape;1364;p99"/>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Code discussions</a:t>
            </a:r>
            <a:endParaRPr/>
          </a:p>
        </p:txBody>
      </p:sp>
      <p:sp>
        <p:nvSpPr>
          <p:cNvPr id="1365" name="Google Shape;1365;p99"/>
          <p:cNvSpPr txBox="1"/>
          <p:nvPr>
            <p:ph idx="7" type="subTitle"/>
          </p:nvPr>
        </p:nvSpPr>
        <p:spPr>
          <a:xfrm>
            <a:off x="-12150" y="3622100"/>
            <a:ext cx="52632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In-class exercises</a:t>
            </a:r>
            <a:endParaRPr/>
          </a:p>
        </p:txBody>
      </p:sp>
      <p:sp>
        <p:nvSpPr>
          <p:cNvPr id="1366" name="Google Shape;1366;p99"/>
          <p:cNvSpPr txBox="1"/>
          <p:nvPr>
            <p:ph idx="8" type="subTitle"/>
          </p:nvPr>
        </p:nvSpPr>
        <p:spPr>
          <a:xfrm>
            <a:off x="-12100" y="4236125"/>
            <a:ext cx="48783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Project work</a:t>
            </a:r>
            <a:endParaRPr/>
          </a:p>
        </p:txBody>
      </p:sp>
      <p:sp>
        <p:nvSpPr>
          <p:cNvPr id="1367" name="Google Shape;1367;p99"/>
          <p:cNvSpPr txBox="1"/>
          <p:nvPr/>
        </p:nvSpPr>
        <p:spPr>
          <a:xfrm>
            <a:off x="5650600" y="3914350"/>
            <a:ext cx="2806200" cy="10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This is the super important stuff</a:t>
            </a:r>
            <a:r>
              <a:rPr lang="en">
                <a:latin typeface="Roboto"/>
                <a:ea typeface="Roboto"/>
                <a:cs typeface="Roboto"/>
                <a:sym typeface="Roboto"/>
              </a:rPr>
              <a:t>—ALWAYS BE CODING</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b="1"/>
          </a:p>
        </p:txBody>
      </p:sp>
      <p:pic>
        <p:nvPicPr>
          <p:cNvPr id="1368" name="Google Shape;1368;p99"/>
          <p:cNvPicPr preferRelativeResize="0"/>
          <p:nvPr/>
        </p:nvPicPr>
        <p:blipFill>
          <a:blip r:embed="rId3">
            <a:alphaModFix/>
          </a:blip>
          <a:stretch>
            <a:fillRect/>
          </a:stretch>
        </p:blipFill>
        <p:spPr>
          <a:xfrm>
            <a:off x="4783425" y="3781562"/>
            <a:ext cx="867168" cy="9643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0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Prework</a:t>
            </a:r>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p74"/>
          <p:cNvPicPr preferRelativeResize="0"/>
          <p:nvPr/>
        </p:nvPicPr>
        <p:blipFill rotWithShape="1">
          <a:blip r:embed="rId3">
            <a:alphaModFix/>
          </a:blip>
          <a:srcRect b="0" l="9" r="9" t="0"/>
          <a:stretch/>
        </p:blipFill>
        <p:spPr>
          <a:xfrm>
            <a:off x="-12300" y="-50"/>
            <a:ext cx="9168600" cy="5158256"/>
          </a:xfrm>
          <a:prstGeom prst="rect">
            <a:avLst/>
          </a:prstGeom>
          <a:noFill/>
          <a:ln>
            <a:noFill/>
          </a:ln>
        </p:spPr>
      </p:pic>
      <p:sp>
        <p:nvSpPr>
          <p:cNvPr id="1102" name="Google Shape;110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Your Goals</a:t>
            </a:r>
            <a:endParaRPr>
              <a:solidFill>
                <a:srgbClr val="FFFFFF"/>
              </a:solidFill>
            </a:endParaRPr>
          </a:p>
        </p:txBody>
      </p:sp>
      <p:sp>
        <p:nvSpPr>
          <p:cNvPr id="1103" name="Google Shape;1103;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B</a:t>
            </a:r>
            <a:r>
              <a:rPr lang="en">
                <a:solidFill>
                  <a:srgbClr val="FFFFFF"/>
                </a:solidFill>
              </a:rPr>
              <a:t>asically</a:t>
            </a:r>
            <a:r>
              <a:rPr lang="en">
                <a:solidFill>
                  <a:srgbClr val="FFFFFF"/>
                </a:solidFill>
              </a:rPr>
              <a:t>, </a:t>
            </a:r>
            <a:r>
              <a:rPr lang="en">
                <a:solidFill>
                  <a:srgbClr val="FFFFFF"/>
                </a:solidFill>
              </a:rPr>
              <a:t>100</a:t>
            </a:r>
            <a:r>
              <a:rPr lang="en">
                <a:solidFill>
                  <a:srgbClr val="FFFFFF"/>
                </a:solidFill>
              </a:rPr>
              <a:t>% of you said </a:t>
            </a:r>
            <a:r>
              <a:rPr b="1" lang="en">
                <a:solidFill>
                  <a:srgbClr val="FFFFFF"/>
                </a:solidFill>
              </a:rPr>
              <a:t>new career.</a:t>
            </a:r>
            <a:endParaRPr b="1">
              <a:solidFill>
                <a:srgbClr val="FFFFFF"/>
              </a:solidFill>
            </a:endParaRPr>
          </a:p>
        </p:txBody>
      </p:sp>
      <p:cxnSp>
        <p:nvCxnSpPr>
          <p:cNvPr id="1104" name="Google Shape;1104;p74"/>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Software Checklist</a:t>
            </a:r>
            <a:endParaRPr/>
          </a:p>
        </p:txBody>
      </p:sp>
      <p:sp>
        <p:nvSpPr>
          <p:cNvPr id="1381" name="Google Shape;1381;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At this point, you should have all of these installed:</a:t>
            </a:r>
            <a:endParaRPr/>
          </a:p>
        </p:txBody>
      </p:sp>
      <p:sp>
        <p:nvSpPr>
          <p:cNvPr id="1382" name="Google Shape;1382;p101"/>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lang="en" sz="1800"/>
              <a:t>Slack </a:t>
            </a:r>
            <a:endParaRPr sz="1800"/>
          </a:p>
          <a:p>
            <a:pPr indent="0" lvl="0" marL="0" rtl="0" algn="l">
              <a:lnSpc>
                <a:spcPct val="140000"/>
              </a:lnSpc>
              <a:spcBef>
                <a:spcPts val="800"/>
              </a:spcBef>
              <a:spcAft>
                <a:spcPts val="0"/>
              </a:spcAft>
              <a:buClr>
                <a:schemeClr val="dk1"/>
              </a:buClr>
              <a:buSzPts val="1100"/>
              <a:buFont typeface="Arial"/>
              <a:buNone/>
            </a:pPr>
            <a:r>
              <a:rPr lang="en" sz="1800"/>
              <a:t>Visual Studio Code</a:t>
            </a:r>
            <a:endParaRPr sz="1800"/>
          </a:p>
          <a:p>
            <a:pPr indent="0" lvl="0" marL="0" rtl="0" algn="l">
              <a:lnSpc>
                <a:spcPct val="140000"/>
              </a:lnSpc>
              <a:spcBef>
                <a:spcPts val="800"/>
              </a:spcBef>
              <a:spcAft>
                <a:spcPts val="0"/>
              </a:spcAft>
              <a:buClr>
                <a:schemeClr val="dk1"/>
              </a:buClr>
              <a:buSzPts val="1100"/>
              <a:buFont typeface="Arial"/>
              <a:buNone/>
            </a:pPr>
            <a:r>
              <a:rPr lang="en" sz="1800"/>
              <a:t>Git</a:t>
            </a:r>
            <a:endParaRPr sz="1800"/>
          </a:p>
          <a:p>
            <a:pPr indent="0" lvl="0" marL="0" rtl="0" algn="l">
              <a:lnSpc>
                <a:spcPct val="140000"/>
              </a:lnSpc>
              <a:spcBef>
                <a:spcPts val="800"/>
              </a:spcBef>
              <a:spcAft>
                <a:spcPts val="0"/>
              </a:spcAft>
              <a:buClr>
                <a:schemeClr val="dk1"/>
              </a:buClr>
              <a:buSzPts val="1100"/>
              <a:buFont typeface="Arial"/>
              <a:buNone/>
            </a:pPr>
            <a:r>
              <a:rPr lang="en" sz="1800"/>
              <a:t>Git Bash (Windows) or Terminal (Mac)</a:t>
            </a:r>
            <a:endParaRPr sz="1800"/>
          </a:p>
          <a:p>
            <a:pPr indent="0" lvl="0" marL="0" rtl="0" algn="l">
              <a:lnSpc>
                <a:spcPct val="140000"/>
              </a:lnSpc>
              <a:spcBef>
                <a:spcPts val="800"/>
              </a:spcBef>
              <a:spcAft>
                <a:spcPts val="800"/>
              </a:spcAft>
              <a:buNone/>
            </a:pPr>
            <a:r>
              <a:rPr lang="en" sz="1800"/>
              <a:t>Google Chrome</a:t>
            </a:r>
            <a:endParaRPr sz="1800"/>
          </a:p>
        </p:txBody>
      </p:sp>
      <p:sp>
        <p:nvSpPr>
          <p:cNvPr id="1383" name="Google Shape;1383;p101"/>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01"/>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01"/>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01"/>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01"/>
          <p:cNvSpPr/>
          <p:nvPr/>
        </p:nvSpPr>
        <p:spPr>
          <a:xfrm>
            <a:off x="572200" y="332845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Accounts Checklist</a:t>
            </a:r>
            <a:endParaRPr/>
          </a:p>
        </p:txBody>
      </p:sp>
      <p:sp>
        <p:nvSpPr>
          <p:cNvPr id="1394" name="Google Shape;1394;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should also have accounts for:</a:t>
            </a:r>
            <a:endParaRPr/>
          </a:p>
        </p:txBody>
      </p:sp>
      <p:sp>
        <p:nvSpPr>
          <p:cNvPr id="1395" name="Google Shape;1395;p102"/>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GitHub (with SSH Integration)</a:t>
            </a:r>
            <a:endParaRPr sz="1800"/>
          </a:p>
          <a:p>
            <a:pPr indent="0" lvl="0" marL="0" rtl="0" algn="l">
              <a:lnSpc>
                <a:spcPct val="140000"/>
              </a:lnSpc>
              <a:spcBef>
                <a:spcPts val="800"/>
              </a:spcBef>
              <a:spcAft>
                <a:spcPts val="0"/>
              </a:spcAft>
              <a:buNone/>
            </a:pPr>
            <a:r>
              <a:rPr lang="en" sz="1800"/>
              <a:t>LinkedIn</a:t>
            </a:r>
            <a:endParaRPr sz="1800"/>
          </a:p>
          <a:p>
            <a:pPr indent="0" lvl="0" marL="0" rtl="0" algn="l">
              <a:lnSpc>
                <a:spcPct val="140000"/>
              </a:lnSpc>
              <a:spcBef>
                <a:spcPts val="800"/>
              </a:spcBef>
              <a:spcAft>
                <a:spcPts val="0"/>
              </a:spcAft>
              <a:buNone/>
            </a:pPr>
            <a:r>
              <a:rPr lang="en" sz="1800"/>
              <a:t>Stack Overflow</a:t>
            </a:r>
            <a:endParaRPr sz="1800"/>
          </a:p>
          <a:p>
            <a:pPr indent="0" lvl="0" marL="0" rtl="0" algn="l">
              <a:lnSpc>
                <a:spcPct val="140000"/>
              </a:lnSpc>
              <a:spcBef>
                <a:spcPts val="800"/>
              </a:spcBef>
              <a:spcAft>
                <a:spcPts val="800"/>
              </a:spcAft>
              <a:buNone/>
            </a:pPr>
            <a:r>
              <a:t/>
            </a:r>
            <a:endParaRPr sz="1800"/>
          </a:p>
        </p:txBody>
      </p:sp>
      <p:sp>
        <p:nvSpPr>
          <p:cNvPr id="1396" name="Google Shape;1396;p102"/>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2"/>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2"/>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Self-Check</a:t>
            </a:r>
            <a:endParaRPr/>
          </a:p>
        </p:txBody>
      </p:sp>
      <p:sp>
        <p:nvSpPr>
          <p:cNvPr id="1405" name="Google Shape;1405;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Let’s do some quick checks of the following:</a:t>
            </a:r>
            <a:endParaRPr/>
          </a:p>
        </p:txBody>
      </p:sp>
      <p:sp>
        <p:nvSpPr>
          <p:cNvPr id="1406" name="Google Shape;1406;p103"/>
          <p:cNvSpPr txBox="1"/>
          <p:nvPr>
            <p:ph idx="3" type="body"/>
          </p:nvPr>
        </p:nvSpPr>
        <p:spPr>
          <a:xfrm>
            <a:off x="985000" y="1280150"/>
            <a:ext cx="81591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Visual Studio Code Check</a:t>
            </a:r>
            <a:endParaRPr sz="1800"/>
          </a:p>
          <a:p>
            <a:pPr indent="0" lvl="0" marL="0" rtl="0" algn="l">
              <a:lnSpc>
                <a:spcPct val="140000"/>
              </a:lnSpc>
              <a:spcBef>
                <a:spcPts val="800"/>
              </a:spcBef>
              <a:spcAft>
                <a:spcPts val="0"/>
              </a:spcAft>
              <a:buNone/>
            </a:pPr>
            <a:r>
              <a:rPr lang="en" sz="1800"/>
              <a:t>Git Bash/Terminal Check</a:t>
            </a:r>
            <a:endParaRPr sz="1800"/>
          </a:p>
          <a:p>
            <a:pPr indent="0" lvl="0" marL="0" rtl="0" algn="l">
              <a:lnSpc>
                <a:spcPct val="140000"/>
              </a:lnSpc>
              <a:spcBef>
                <a:spcPts val="800"/>
              </a:spcBef>
              <a:spcAft>
                <a:spcPts val="0"/>
              </a:spcAft>
              <a:buNone/>
            </a:pPr>
            <a:r>
              <a:rPr lang="en" sz="1800"/>
              <a:t>Git Check</a:t>
            </a:r>
            <a:endParaRPr sz="1800"/>
          </a:p>
          <a:p>
            <a:pPr indent="0" lvl="0" marL="0" rtl="0" algn="l">
              <a:lnSpc>
                <a:spcPct val="140000"/>
              </a:lnSpc>
              <a:spcBef>
                <a:spcPts val="800"/>
              </a:spcBef>
              <a:spcAft>
                <a:spcPts val="0"/>
              </a:spcAft>
              <a:buNone/>
            </a:pPr>
            <a:r>
              <a:t/>
            </a:r>
            <a:endParaRPr sz="1800"/>
          </a:p>
          <a:p>
            <a:pPr indent="0" lvl="0" marL="0" rtl="0" algn="l">
              <a:lnSpc>
                <a:spcPct val="140000"/>
              </a:lnSpc>
              <a:spcBef>
                <a:spcPts val="800"/>
              </a:spcBef>
              <a:spcAft>
                <a:spcPts val="800"/>
              </a:spcAft>
              <a:buNone/>
            </a:pPr>
            <a:r>
              <a:t/>
            </a:r>
            <a:endParaRPr sz="1800"/>
          </a:p>
        </p:txBody>
      </p:sp>
      <p:sp>
        <p:nvSpPr>
          <p:cNvPr id="1407" name="Google Shape;1407;p103"/>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3"/>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03"/>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0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 - 15 minutes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0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Modern Web</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Exactly Is </a:t>
            </a:r>
            <a:r>
              <a:rPr lang="en"/>
              <a:t>Full-Stack Development?</a:t>
            </a:r>
            <a:endParaRPr/>
          </a:p>
        </p:txBody>
      </p:sp>
      <p:pic>
        <p:nvPicPr>
          <p:cNvPr id="1426" name="Google Shape;1426;p106"/>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pic>
        <p:nvPicPr>
          <p:cNvPr id="1432" name="Google Shape;1432;p107"/>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33" name="Google Shape;1433;p107"/>
          <p:cNvSpPr/>
          <p:nvPr/>
        </p:nvSpPr>
        <p:spPr>
          <a:xfrm>
            <a:off x="271500" y="457200"/>
            <a:ext cx="8601000" cy="533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07"/>
          <p:cNvSpPr txBox="1"/>
          <p:nvPr>
            <p:ph type="title"/>
          </p:nvPr>
        </p:nvSpPr>
        <p:spPr>
          <a:xfrm>
            <a:off x="-12300" y="361725"/>
            <a:ext cx="8689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“Magic” of YouTube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cxnSp>
        <p:nvCxnSpPr>
          <p:cNvPr id="1439" name="Google Shape;1439;p108"/>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440" name="Google Shape;1440;p108"/>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webpage</a:t>
            </a:r>
            <a:endParaRPr sz="900">
              <a:latin typeface="Roboto Medium"/>
              <a:ea typeface="Roboto Medium"/>
              <a:cs typeface="Roboto Medium"/>
              <a:sym typeface="Roboto Medium"/>
            </a:endParaRPr>
          </a:p>
        </p:txBody>
      </p:sp>
      <p:grpSp>
        <p:nvGrpSpPr>
          <p:cNvPr id="1441" name="Google Shape;1441;p108"/>
          <p:cNvGrpSpPr/>
          <p:nvPr/>
        </p:nvGrpSpPr>
        <p:grpSpPr>
          <a:xfrm flipH="1" rot="5400000">
            <a:off x="2273367" y="1459658"/>
            <a:ext cx="235524" cy="740333"/>
            <a:chOff x="5698139" y="2180119"/>
            <a:chExt cx="260998" cy="820404"/>
          </a:xfrm>
        </p:grpSpPr>
        <p:sp>
          <p:nvSpPr>
            <p:cNvPr id="1442" name="Google Shape;1442;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3" name="Google Shape;1443;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108"/>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p108"/>
          <p:cNvGrpSpPr/>
          <p:nvPr/>
        </p:nvGrpSpPr>
        <p:grpSpPr>
          <a:xfrm rot="-5400000">
            <a:off x="2410430" y="995846"/>
            <a:ext cx="235524" cy="740333"/>
            <a:chOff x="5698139" y="2180119"/>
            <a:chExt cx="260998" cy="820404"/>
          </a:xfrm>
        </p:grpSpPr>
        <p:sp>
          <p:nvSpPr>
            <p:cNvPr id="1446" name="Google Shape;1446;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7" name="Google Shape;1447;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108"/>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9" name="Google Shape;1449;p108"/>
          <p:cNvGrpSpPr/>
          <p:nvPr/>
        </p:nvGrpSpPr>
        <p:grpSpPr>
          <a:xfrm rot="-5400000">
            <a:off x="3992137" y="995846"/>
            <a:ext cx="235524" cy="740333"/>
            <a:chOff x="5698139" y="2180119"/>
            <a:chExt cx="260998" cy="820404"/>
          </a:xfrm>
        </p:grpSpPr>
        <p:sp>
          <p:nvSpPr>
            <p:cNvPr id="1450" name="Google Shape;1450;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1" name="Google Shape;1451;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108"/>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53" name="Google Shape;1453;p108"/>
          <p:cNvGrpSpPr/>
          <p:nvPr/>
        </p:nvGrpSpPr>
        <p:grpSpPr>
          <a:xfrm rot="-2166903">
            <a:off x="5532806" y="1495590"/>
            <a:ext cx="235754" cy="848372"/>
            <a:chOff x="5698139" y="2180119"/>
            <a:chExt cx="260998" cy="820404"/>
          </a:xfrm>
        </p:grpSpPr>
        <p:sp>
          <p:nvSpPr>
            <p:cNvPr id="1454" name="Google Shape;1454;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5" name="Google Shape;1455;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108"/>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a:t>
            </a:r>
            <a:r>
              <a:rPr lang="en" sz="900">
                <a:solidFill>
                  <a:schemeClr val="dk1"/>
                </a:solidFill>
                <a:latin typeface="Roboto Medium"/>
                <a:ea typeface="Roboto Medium"/>
                <a:cs typeface="Roboto Medium"/>
                <a:sym typeface="Roboto Medium"/>
              </a:rPr>
              <a:t>r</a:t>
            </a:r>
            <a:r>
              <a:rPr lang="en" sz="900">
                <a:solidFill>
                  <a:schemeClr val="dk1"/>
                </a:solidFill>
                <a:latin typeface="Roboto Medium"/>
                <a:ea typeface="Roboto Medium"/>
                <a:cs typeface="Roboto Medium"/>
                <a:sym typeface="Roboto Medium"/>
              </a:rPr>
              <a:t>ver sends HTML back to browser </a:t>
            </a:r>
            <a:endParaRPr sz="900">
              <a:solidFill>
                <a:schemeClr val="dk1"/>
              </a:solidFill>
              <a:latin typeface="Roboto Medium"/>
              <a:ea typeface="Roboto Medium"/>
              <a:cs typeface="Roboto Medium"/>
              <a:sym typeface="Roboto Medium"/>
            </a:endParaRPr>
          </a:p>
        </p:txBody>
      </p:sp>
      <p:grpSp>
        <p:nvGrpSpPr>
          <p:cNvPr id="1457" name="Google Shape;1457;p108"/>
          <p:cNvGrpSpPr/>
          <p:nvPr/>
        </p:nvGrpSpPr>
        <p:grpSpPr>
          <a:xfrm>
            <a:off x="5918761" y="2410431"/>
            <a:ext cx="235524" cy="740333"/>
            <a:chOff x="5698139" y="2180119"/>
            <a:chExt cx="260998" cy="820404"/>
          </a:xfrm>
        </p:grpSpPr>
        <p:sp>
          <p:nvSpPr>
            <p:cNvPr id="1458" name="Google Shape;1458;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9" name="Google Shape;1459;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108"/>
          <p:cNvGrpSpPr/>
          <p:nvPr/>
        </p:nvGrpSpPr>
        <p:grpSpPr>
          <a:xfrm rot="5400000">
            <a:off x="5510825" y="3740186"/>
            <a:ext cx="581913" cy="235524"/>
            <a:chOff x="1782310" y="2784872"/>
            <a:chExt cx="820404" cy="260998"/>
          </a:xfrm>
        </p:grpSpPr>
        <p:sp>
          <p:nvSpPr>
            <p:cNvPr id="1461" name="Google Shape;1461;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2" name="Google Shape;1462;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108"/>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464" name="Google Shape;1464;p108"/>
          <p:cNvGrpSpPr/>
          <p:nvPr/>
        </p:nvGrpSpPr>
        <p:grpSpPr>
          <a:xfrm rot="5400000">
            <a:off x="5510825" y="4309974"/>
            <a:ext cx="581913" cy="235524"/>
            <a:chOff x="1782310" y="2784872"/>
            <a:chExt cx="820404" cy="260998"/>
          </a:xfrm>
        </p:grpSpPr>
        <p:sp>
          <p:nvSpPr>
            <p:cNvPr id="1465" name="Google Shape;1465;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6" name="Google Shape;1466;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108"/>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a:t>
            </a:r>
            <a:r>
              <a:rPr lang="en" sz="900">
                <a:solidFill>
                  <a:schemeClr val="dk1"/>
                </a:solidFill>
                <a:latin typeface="Roboto Medium"/>
                <a:ea typeface="Roboto Medium"/>
                <a:cs typeface="Roboto Medium"/>
                <a:sym typeface="Roboto Medium"/>
              </a:rPr>
              <a:t>late engine</a:t>
            </a:r>
            <a:endParaRPr sz="900">
              <a:solidFill>
                <a:schemeClr val="dk1"/>
              </a:solidFill>
              <a:latin typeface="Roboto Medium"/>
              <a:ea typeface="Roboto Medium"/>
              <a:cs typeface="Roboto Medium"/>
              <a:sym typeface="Roboto Medium"/>
            </a:endParaRPr>
          </a:p>
        </p:txBody>
      </p:sp>
      <p:grpSp>
        <p:nvGrpSpPr>
          <p:cNvPr id="1468" name="Google Shape;1468;p108"/>
          <p:cNvGrpSpPr/>
          <p:nvPr/>
        </p:nvGrpSpPr>
        <p:grpSpPr>
          <a:xfrm flipH="1" rot="5400000">
            <a:off x="5052608" y="4103129"/>
            <a:ext cx="581913" cy="235524"/>
            <a:chOff x="1782310" y="2784872"/>
            <a:chExt cx="820404" cy="260998"/>
          </a:xfrm>
        </p:grpSpPr>
        <p:sp>
          <p:nvSpPr>
            <p:cNvPr id="1469" name="Google Shape;1469;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0" name="Google Shape;1470;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108"/>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472" name="Google Shape;1472;p108"/>
          <p:cNvGrpSpPr/>
          <p:nvPr/>
        </p:nvGrpSpPr>
        <p:grpSpPr>
          <a:xfrm flipH="1" rot="5400000">
            <a:off x="4901454" y="3497321"/>
            <a:ext cx="740333" cy="235524"/>
            <a:chOff x="1782310" y="2784872"/>
            <a:chExt cx="820404" cy="260998"/>
          </a:xfrm>
        </p:grpSpPr>
        <p:sp>
          <p:nvSpPr>
            <p:cNvPr id="1473" name="Google Shape;1473;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4" name="Google Shape;1474;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108"/>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476" name="Google Shape;1476;p108"/>
          <p:cNvGrpSpPr/>
          <p:nvPr/>
        </p:nvGrpSpPr>
        <p:grpSpPr>
          <a:xfrm flipH="1">
            <a:off x="3531811" y="3426505"/>
            <a:ext cx="740333" cy="235524"/>
            <a:chOff x="1782310" y="2784872"/>
            <a:chExt cx="820404" cy="260998"/>
          </a:xfrm>
        </p:grpSpPr>
        <p:sp>
          <p:nvSpPr>
            <p:cNvPr id="1477" name="Google Shape;1477;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8" name="Google Shape;1478;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108"/>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480" name="Google Shape;1480;p108"/>
          <p:cNvGrpSpPr/>
          <p:nvPr/>
        </p:nvGrpSpPr>
        <p:grpSpPr>
          <a:xfrm flipH="1">
            <a:off x="1909807" y="3436726"/>
            <a:ext cx="740333" cy="235524"/>
            <a:chOff x="1782310" y="2784872"/>
            <a:chExt cx="820404" cy="260998"/>
          </a:xfrm>
        </p:grpSpPr>
        <p:sp>
          <p:nvSpPr>
            <p:cNvPr id="1481" name="Google Shape;1481;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2" name="Google Shape;1482;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3" name="Google Shape;1483;p108"/>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484" name="Google Shape;1484;p108"/>
          <p:cNvGrpSpPr/>
          <p:nvPr/>
        </p:nvGrpSpPr>
        <p:grpSpPr>
          <a:xfrm>
            <a:off x="2201077" y="2972913"/>
            <a:ext cx="740333" cy="235524"/>
            <a:chOff x="1782310" y="2784872"/>
            <a:chExt cx="820404" cy="260998"/>
          </a:xfrm>
        </p:grpSpPr>
        <p:sp>
          <p:nvSpPr>
            <p:cNvPr id="1485" name="Google Shape;1485;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6" name="Google Shape;1486;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108"/>
          <p:cNvGrpSpPr/>
          <p:nvPr/>
        </p:nvGrpSpPr>
        <p:grpSpPr>
          <a:xfrm rot="8633097">
            <a:off x="5379140" y="2321439"/>
            <a:ext cx="235754" cy="848372"/>
            <a:chOff x="5698139" y="2180119"/>
            <a:chExt cx="260998" cy="820404"/>
          </a:xfrm>
        </p:grpSpPr>
        <p:sp>
          <p:nvSpPr>
            <p:cNvPr id="1488" name="Google Shape;1488;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9" name="Google Shape;1489;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a:t>
            </a:r>
            <a:r>
              <a:rPr lang="en"/>
              <a:t>Development</a:t>
            </a:r>
            <a:endParaRPr/>
          </a:p>
          <a:p>
            <a:pPr indent="0" lvl="0" marL="0" rtl="0" algn="l">
              <a:spcBef>
                <a:spcPts val="0"/>
              </a:spcBef>
              <a:spcAft>
                <a:spcPts val="0"/>
              </a:spcAft>
              <a:buNone/>
            </a:pPr>
            <a:r>
              <a:t/>
            </a:r>
            <a:endParaRPr/>
          </a:p>
        </p:txBody>
      </p:sp>
      <p:pic>
        <p:nvPicPr>
          <p:cNvPr id="1491" name="Google Shape;1491;p108"/>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92" name="Google Shape;1492;p108"/>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493" name="Google Shape;1493;p108"/>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talks to </a:t>
            </a:r>
            <a:r>
              <a:rPr lang="en" sz="900">
                <a:solidFill>
                  <a:schemeClr val="dk1"/>
                </a:solidFill>
                <a:latin typeface="Roboto Medium"/>
                <a:ea typeface="Roboto Medium"/>
                <a:cs typeface="Roboto Medium"/>
                <a:sym typeface="Roboto Medium"/>
              </a:rPr>
              <a:t>s</a:t>
            </a:r>
            <a:r>
              <a:rPr lang="en" sz="900">
                <a:solidFill>
                  <a:schemeClr val="dk1"/>
                </a:solidFill>
                <a:latin typeface="Roboto Medium"/>
                <a:ea typeface="Roboto Medium"/>
                <a:cs typeface="Roboto Medium"/>
                <a:sym typeface="Roboto Medium"/>
              </a:rPr>
              <a:t>erver</a:t>
            </a:r>
            <a:endParaRPr sz="900">
              <a:solidFill>
                <a:schemeClr val="dk1"/>
              </a:solidFill>
              <a:latin typeface="Roboto Medium"/>
              <a:ea typeface="Roboto Medium"/>
              <a:cs typeface="Roboto Medium"/>
              <a:sym typeface="Roboto Medium"/>
            </a:endParaRPr>
          </a:p>
        </p:txBody>
      </p:sp>
      <p:grpSp>
        <p:nvGrpSpPr>
          <p:cNvPr id="1494" name="Google Shape;1494;p108"/>
          <p:cNvGrpSpPr/>
          <p:nvPr/>
        </p:nvGrpSpPr>
        <p:grpSpPr>
          <a:xfrm rot="5400000">
            <a:off x="5628091" y="3621867"/>
            <a:ext cx="347031" cy="222918"/>
            <a:chOff x="1782310" y="2784872"/>
            <a:chExt cx="820404" cy="260998"/>
          </a:xfrm>
        </p:grpSpPr>
        <p:sp>
          <p:nvSpPr>
            <p:cNvPr id="1495" name="Google Shape;1495;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6" name="Google Shape;1496;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108"/>
          <p:cNvGrpSpPr/>
          <p:nvPr/>
        </p:nvGrpSpPr>
        <p:grpSpPr>
          <a:xfrm flipH="1" rot="5400000">
            <a:off x="3859538" y="1506185"/>
            <a:ext cx="226964" cy="603818"/>
            <a:chOff x="5698139" y="2180119"/>
            <a:chExt cx="260998" cy="820404"/>
          </a:xfrm>
        </p:grpSpPr>
        <p:sp>
          <p:nvSpPr>
            <p:cNvPr id="1498" name="Google Shape;1498;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9" name="Google Shape;1499;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108"/>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1" name="Google Shape;1501;p108"/>
          <p:cNvGrpSpPr/>
          <p:nvPr/>
        </p:nvGrpSpPr>
        <p:grpSpPr>
          <a:xfrm flipH="1" rot="10800000">
            <a:off x="4677424" y="1811128"/>
            <a:ext cx="226938" cy="445069"/>
            <a:chOff x="5698139" y="2180119"/>
            <a:chExt cx="260998" cy="820404"/>
          </a:xfrm>
        </p:grpSpPr>
        <p:sp>
          <p:nvSpPr>
            <p:cNvPr id="1502" name="Google Shape;1502;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3" name="Google Shape;1503;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4" name="Google Shape;1504;p108"/>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5" name="Google Shape;1505;p108"/>
          <p:cNvGrpSpPr/>
          <p:nvPr/>
        </p:nvGrpSpPr>
        <p:grpSpPr>
          <a:xfrm>
            <a:off x="3677249" y="2972913"/>
            <a:ext cx="740333" cy="235524"/>
            <a:chOff x="1782310" y="2784872"/>
            <a:chExt cx="820404" cy="260998"/>
          </a:xfrm>
        </p:grpSpPr>
        <p:sp>
          <p:nvSpPr>
            <p:cNvPr id="1506" name="Google Shape;1506;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7" name="Google Shape;1507;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108"/>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8"/>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FSF FLOW</a:t>
            </a:r>
            <a:endParaRPr sz="1200">
              <a:solidFill>
                <a:srgbClr val="FFFFFF"/>
              </a:solidFill>
            </a:endParaRPr>
          </a:p>
        </p:txBody>
      </p:sp>
      <p:sp>
        <p:nvSpPr>
          <p:cNvPr id="1510" name="Google Shape;1510;p108"/>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 end</a:t>
            </a:r>
            <a:endParaRPr sz="1200">
              <a:solidFill>
                <a:srgbClr val="FFFFFF"/>
              </a:solidFill>
            </a:endParaRPr>
          </a:p>
        </p:txBody>
      </p:sp>
      <p:sp>
        <p:nvSpPr>
          <p:cNvPr id="1511" name="Google Shape;1511;p108"/>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 end</a:t>
            </a:r>
            <a:endParaRPr sz="1200">
              <a:solidFill>
                <a:srgbClr val="FFFFFF"/>
              </a:solidFill>
            </a:endParaRPr>
          </a:p>
        </p:txBody>
      </p:sp>
      <p:pic>
        <p:nvPicPr>
          <p:cNvPr id="1512" name="Google Shape;1512;p108"/>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13" name="Google Shape;1513;p108"/>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14" name="Google Shape;1514;p108"/>
          <p:cNvSpPr/>
          <p:nvPr/>
        </p:nvSpPr>
        <p:spPr>
          <a:xfrm>
            <a:off x="5919550" y="1047150"/>
            <a:ext cx="2917500" cy="966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a:t>
            </a:r>
            <a:r>
              <a:rPr lang="en" sz="1000">
                <a:solidFill>
                  <a:srgbClr val="FFFFFF"/>
                </a:solidFill>
                <a:latin typeface="Roboto"/>
                <a:ea typeface="Roboto"/>
                <a:cs typeface="Roboto"/>
                <a:sym typeface="Roboto"/>
              </a:rPr>
              <a:t>end</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p:txBody>
      </p:sp>
      <p:pic>
        <p:nvPicPr>
          <p:cNvPr id="1515" name="Google Shape;1515;p108"/>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cxnSp>
        <p:nvCxnSpPr>
          <p:cNvPr id="1520" name="Google Shape;1520;p109"/>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521" name="Google Shape;1521;p109"/>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 page</a:t>
            </a:r>
            <a:endParaRPr sz="900">
              <a:latin typeface="Roboto Medium"/>
              <a:ea typeface="Roboto Medium"/>
              <a:cs typeface="Roboto Medium"/>
              <a:sym typeface="Roboto Medium"/>
            </a:endParaRPr>
          </a:p>
        </p:txBody>
      </p:sp>
      <p:grpSp>
        <p:nvGrpSpPr>
          <p:cNvPr id="1522" name="Google Shape;1522;p109"/>
          <p:cNvGrpSpPr/>
          <p:nvPr/>
        </p:nvGrpSpPr>
        <p:grpSpPr>
          <a:xfrm flipH="1" rot="5400000">
            <a:off x="2273367" y="1459658"/>
            <a:ext cx="235524" cy="740333"/>
            <a:chOff x="5698139" y="2180119"/>
            <a:chExt cx="260998" cy="820404"/>
          </a:xfrm>
        </p:grpSpPr>
        <p:sp>
          <p:nvSpPr>
            <p:cNvPr id="1523" name="Google Shape;1523;p10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4" name="Google Shape;1524;p10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5" name="Google Shape;1525;p109"/>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p109"/>
          <p:cNvGrpSpPr/>
          <p:nvPr/>
        </p:nvGrpSpPr>
        <p:grpSpPr>
          <a:xfrm rot="-5400000">
            <a:off x="2410430" y="995846"/>
            <a:ext cx="235524" cy="740333"/>
            <a:chOff x="5698139" y="2180119"/>
            <a:chExt cx="260998" cy="820404"/>
          </a:xfrm>
        </p:grpSpPr>
        <p:sp>
          <p:nvSpPr>
            <p:cNvPr id="1527" name="Google Shape;1527;p10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8" name="Google Shape;1528;p10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109"/>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shows web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page to the user</a:t>
            </a:r>
            <a:endParaRPr sz="900">
              <a:latin typeface="Roboto Medium"/>
              <a:ea typeface="Roboto Medium"/>
              <a:cs typeface="Roboto Medium"/>
              <a:sym typeface="Roboto Medium"/>
            </a:endParaRPr>
          </a:p>
        </p:txBody>
      </p:sp>
      <p:grpSp>
        <p:nvGrpSpPr>
          <p:cNvPr id="1530" name="Google Shape;1530;p109"/>
          <p:cNvGrpSpPr/>
          <p:nvPr/>
        </p:nvGrpSpPr>
        <p:grpSpPr>
          <a:xfrm rot="-5400000">
            <a:off x="3992137" y="995846"/>
            <a:ext cx="235524" cy="740333"/>
            <a:chOff x="5698139" y="2180119"/>
            <a:chExt cx="260998" cy="820404"/>
          </a:xfrm>
        </p:grpSpPr>
        <p:sp>
          <p:nvSpPr>
            <p:cNvPr id="1531" name="Google Shape;1531;p10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2" name="Google Shape;1532;p10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109"/>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a:t>
            </a:r>
            <a:endParaRPr sz="900">
              <a:solidFill>
                <a:schemeClr val="dk1"/>
              </a:solidFill>
              <a:latin typeface="Roboto Medium"/>
              <a:ea typeface="Roboto Medium"/>
              <a:cs typeface="Roboto Medium"/>
              <a:sym typeface="Roboto Medium"/>
            </a:endParaRPr>
          </a:p>
        </p:txBody>
      </p:sp>
      <p:grpSp>
        <p:nvGrpSpPr>
          <p:cNvPr id="1534" name="Google Shape;1534;p109"/>
          <p:cNvGrpSpPr/>
          <p:nvPr/>
        </p:nvGrpSpPr>
        <p:grpSpPr>
          <a:xfrm rot="-2166903">
            <a:off x="5532806" y="1495590"/>
            <a:ext cx="235754" cy="848372"/>
            <a:chOff x="5698139" y="2180119"/>
            <a:chExt cx="260998" cy="820404"/>
          </a:xfrm>
        </p:grpSpPr>
        <p:sp>
          <p:nvSpPr>
            <p:cNvPr id="1535" name="Google Shape;1535;p10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6" name="Google Shape;1536;p10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7" name="Google Shape;1537;p109"/>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sends HTML back to browser </a:t>
            </a:r>
            <a:endParaRPr sz="900">
              <a:solidFill>
                <a:schemeClr val="dk1"/>
              </a:solidFill>
              <a:latin typeface="Roboto Medium"/>
              <a:ea typeface="Roboto Medium"/>
              <a:cs typeface="Roboto Medium"/>
              <a:sym typeface="Roboto Medium"/>
            </a:endParaRPr>
          </a:p>
        </p:txBody>
      </p:sp>
      <p:grpSp>
        <p:nvGrpSpPr>
          <p:cNvPr id="1538" name="Google Shape;1538;p109"/>
          <p:cNvGrpSpPr/>
          <p:nvPr/>
        </p:nvGrpSpPr>
        <p:grpSpPr>
          <a:xfrm>
            <a:off x="5918761" y="2410504"/>
            <a:ext cx="235524" cy="740187"/>
            <a:chOff x="5698139" y="2180200"/>
            <a:chExt cx="260998" cy="820242"/>
          </a:xfrm>
        </p:grpSpPr>
        <p:sp>
          <p:nvSpPr>
            <p:cNvPr id="1539" name="Google Shape;1539;p109"/>
            <p:cNvSpPr/>
            <p:nvPr/>
          </p:nvSpPr>
          <p:spPr>
            <a:xfrm rot="5400000">
              <a:off x="5485627" y="2526933"/>
              <a:ext cx="816519"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0" name="Google Shape;1540;p109"/>
            <p:cNvSpPr/>
            <p:nvPr/>
          </p:nvSpPr>
          <p:spPr>
            <a:xfrm flipH="1" rot="5400000">
              <a:off x="5355129" y="2523209"/>
              <a:ext cx="816519"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109"/>
          <p:cNvGrpSpPr/>
          <p:nvPr/>
        </p:nvGrpSpPr>
        <p:grpSpPr>
          <a:xfrm rot="5400000">
            <a:off x="5510825" y="3740186"/>
            <a:ext cx="581913" cy="235524"/>
            <a:chOff x="1782310" y="2784872"/>
            <a:chExt cx="820404" cy="260998"/>
          </a:xfrm>
        </p:grpSpPr>
        <p:sp>
          <p:nvSpPr>
            <p:cNvPr id="1542" name="Google Shape;1542;p10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3" name="Google Shape;1543;p10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4" name="Google Shape;1544;p109"/>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545" name="Google Shape;1545;p109"/>
          <p:cNvGrpSpPr/>
          <p:nvPr/>
        </p:nvGrpSpPr>
        <p:grpSpPr>
          <a:xfrm rot="5400000">
            <a:off x="5510825" y="4309974"/>
            <a:ext cx="581913" cy="235524"/>
            <a:chOff x="1782310" y="2784872"/>
            <a:chExt cx="820404" cy="260998"/>
          </a:xfrm>
        </p:grpSpPr>
        <p:sp>
          <p:nvSpPr>
            <p:cNvPr id="1546" name="Google Shape;1546;p10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7" name="Google Shape;1547;p10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8" name="Google Shape;1548;p109"/>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endParaRPr sz="900">
              <a:solidFill>
                <a:schemeClr val="dk1"/>
              </a:solidFill>
              <a:latin typeface="Roboto Medium"/>
              <a:ea typeface="Roboto Medium"/>
              <a:cs typeface="Roboto Medium"/>
              <a:sym typeface="Roboto Medium"/>
            </a:endParaRPr>
          </a:p>
        </p:txBody>
      </p:sp>
      <p:grpSp>
        <p:nvGrpSpPr>
          <p:cNvPr id="1549" name="Google Shape;1549;p109"/>
          <p:cNvGrpSpPr/>
          <p:nvPr/>
        </p:nvGrpSpPr>
        <p:grpSpPr>
          <a:xfrm flipH="1" rot="5400000">
            <a:off x="5052608" y="4103129"/>
            <a:ext cx="581913" cy="235524"/>
            <a:chOff x="1782310" y="2784872"/>
            <a:chExt cx="820404" cy="260998"/>
          </a:xfrm>
        </p:grpSpPr>
        <p:sp>
          <p:nvSpPr>
            <p:cNvPr id="1550" name="Google Shape;1550;p10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1" name="Google Shape;1551;p10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2" name="Google Shape;1552;p109"/>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553" name="Google Shape;1553;p109"/>
          <p:cNvGrpSpPr/>
          <p:nvPr/>
        </p:nvGrpSpPr>
        <p:grpSpPr>
          <a:xfrm flipH="1" rot="5400000">
            <a:off x="4901454" y="3497321"/>
            <a:ext cx="740333" cy="235524"/>
            <a:chOff x="1782310" y="2784872"/>
            <a:chExt cx="820404" cy="260998"/>
          </a:xfrm>
        </p:grpSpPr>
        <p:sp>
          <p:nvSpPr>
            <p:cNvPr id="1554" name="Google Shape;1554;p10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5" name="Google Shape;1555;p10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109"/>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557" name="Google Shape;1557;p109"/>
          <p:cNvGrpSpPr/>
          <p:nvPr/>
        </p:nvGrpSpPr>
        <p:grpSpPr>
          <a:xfrm flipH="1">
            <a:off x="3531811" y="3426505"/>
            <a:ext cx="740333" cy="235524"/>
            <a:chOff x="1782310" y="2784872"/>
            <a:chExt cx="820404" cy="260998"/>
          </a:xfrm>
        </p:grpSpPr>
        <p:sp>
          <p:nvSpPr>
            <p:cNvPr id="1558" name="Google Shape;1558;p10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9" name="Google Shape;1559;p10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0" name="Google Shape;1560;p109"/>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561" name="Google Shape;1561;p109"/>
          <p:cNvGrpSpPr/>
          <p:nvPr/>
        </p:nvGrpSpPr>
        <p:grpSpPr>
          <a:xfrm flipH="1">
            <a:off x="1909807" y="3436726"/>
            <a:ext cx="740333" cy="235524"/>
            <a:chOff x="1782310" y="2784872"/>
            <a:chExt cx="820404" cy="260998"/>
          </a:xfrm>
        </p:grpSpPr>
        <p:sp>
          <p:nvSpPr>
            <p:cNvPr id="1562" name="Google Shape;1562;p10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3" name="Google Shape;1563;p10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109"/>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565" name="Google Shape;1565;p109"/>
          <p:cNvGrpSpPr/>
          <p:nvPr/>
        </p:nvGrpSpPr>
        <p:grpSpPr>
          <a:xfrm>
            <a:off x="2201077" y="2972913"/>
            <a:ext cx="740333" cy="235524"/>
            <a:chOff x="1782310" y="2784872"/>
            <a:chExt cx="820404" cy="260998"/>
          </a:xfrm>
        </p:grpSpPr>
        <p:sp>
          <p:nvSpPr>
            <p:cNvPr id="1566" name="Google Shape;1566;p10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7" name="Google Shape;1567;p10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109"/>
          <p:cNvGrpSpPr/>
          <p:nvPr/>
        </p:nvGrpSpPr>
        <p:grpSpPr>
          <a:xfrm rot="8633097">
            <a:off x="5379140" y="2321439"/>
            <a:ext cx="235754" cy="848372"/>
            <a:chOff x="5698139" y="2180119"/>
            <a:chExt cx="260998" cy="820404"/>
          </a:xfrm>
        </p:grpSpPr>
        <p:sp>
          <p:nvSpPr>
            <p:cNvPr id="1569" name="Google Shape;1569;p10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0" name="Google Shape;1570;p10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1" name="Google Shape;1571;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pic>
        <p:nvPicPr>
          <p:cNvPr id="1572" name="Google Shape;1572;p109"/>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573" name="Google Shape;1573;p109"/>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574" name="Google Shape;1574;p109"/>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575" name="Google Shape;1575;p109"/>
          <p:cNvGrpSpPr/>
          <p:nvPr/>
        </p:nvGrpSpPr>
        <p:grpSpPr>
          <a:xfrm rot="5400000">
            <a:off x="5628091" y="3621867"/>
            <a:ext cx="347031" cy="222918"/>
            <a:chOff x="1782310" y="2784872"/>
            <a:chExt cx="820404" cy="260998"/>
          </a:xfrm>
        </p:grpSpPr>
        <p:sp>
          <p:nvSpPr>
            <p:cNvPr id="1576" name="Google Shape;1576;p10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7" name="Google Shape;1577;p10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109"/>
          <p:cNvGrpSpPr/>
          <p:nvPr/>
        </p:nvGrpSpPr>
        <p:grpSpPr>
          <a:xfrm flipH="1" rot="5400000">
            <a:off x="3859538" y="1506185"/>
            <a:ext cx="226964" cy="603818"/>
            <a:chOff x="5698139" y="2180119"/>
            <a:chExt cx="260998" cy="820404"/>
          </a:xfrm>
        </p:grpSpPr>
        <p:sp>
          <p:nvSpPr>
            <p:cNvPr id="1579" name="Google Shape;1579;p10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0" name="Google Shape;1580;p10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1" name="Google Shape;1581;p109"/>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109"/>
          <p:cNvGrpSpPr/>
          <p:nvPr/>
        </p:nvGrpSpPr>
        <p:grpSpPr>
          <a:xfrm flipH="1" rot="10800000">
            <a:off x="4677424" y="1811128"/>
            <a:ext cx="226938" cy="445069"/>
            <a:chOff x="5698139" y="2180119"/>
            <a:chExt cx="260998" cy="820404"/>
          </a:xfrm>
        </p:grpSpPr>
        <p:sp>
          <p:nvSpPr>
            <p:cNvPr id="1583" name="Google Shape;1583;p10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4" name="Google Shape;1584;p10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5" name="Google Shape;1585;p109"/>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6" name="Google Shape;1586;p109"/>
          <p:cNvGrpSpPr/>
          <p:nvPr/>
        </p:nvGrpSpPr>
        <p:grpSpPr>
          <a:xfrm>
            <a:off x="3677249" y="2972913"/>
            <a:ext cx="740333" cy="235524"/>
            <a:chOff x="1782310" y="2784872"/>
            <a:chExt cx="820404" cy="260998"/>
          </a:xfrm>
        </p:grpSpPr>
        <p:sp>
          <p:nvSpPr>
            <p:cNvPr id="1587" name="Google Shape;1587;p10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8" name="Google Shape;1588;p10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9" name="Google Shape;1589;p109"/>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09"/>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FFFFFF"/>
                </a:solidFill>
              </a:rPr>
              <a:t>FSF FLOW</a:t>
            </a:r>
            <a:endParaRPr sz="1200">
              <a:solidFill>
                <a:srgbClr val="FFFFFF"/>
              </a:solidFill>
            </a:endParaRPr>
          </a:p>
        </p:txBody>
      </p:sp>
      <p:sp>
        <p:nvSpPr>
          <p:cNvPr id="1591" name="Google Shape;1591;p109"/>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Frontend</a:t>
            </a:r>
            <a:endParaRPr sz="1200">
              <a:solidFill>
                <a:srgbClr val="FFFFFF"/>
              </a:solidFill>
            </a:endParaRPr>
          </a:p>
        </p:txBody>
      </p:sp>
      <p:sp>
        <p:nvSpPr>
          <p:cNvPr id="1592" name="Google Shape;1592;p109"/>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Backend</a:t>
            </a:r>
            <a:endParaRPr sz="1200">
              <a:solidFill>
                <a:srgbClr val="FFFFFF"/>
              </a:solidFill>
            </a:endParaRPr>
          </a:p>
        </p:txBody>
      </p:sp>
      <p:pic>
        <p:nvPicPr>
          <p:cNvPr id="1593" name="Google Shape;1593;p109"/>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94" name="Google Shape;1594;p109"/>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95" name="Google Shape;1595;p109"/>
          <p:cNvSpPr/>
          <p:nvPr/>
        </p:nvSpPr>
        <p:spPr>
          <a:xfrm>
            <a:off x="5919550" y="1047150"/>
            <a:ext cx="2917500" cy="849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FFFFFF"/>
                </a:solidFill>
                <a:latin typeface="Roboto"/>
                <a:ea typeface="Roboto"/>
                <a:cs typeface="Roboto"/>
                <a:sym typeface="Roboto"/>
              </a:rPr>
              <a:t>Full-stack development</a:t>
            </a:r>
            <a:r>
              <a:rPr lang="en" sz="1000">
                <a:solidFill>
                  <a:srgbClr val="FFFFFF"/>
                </a:solidFill>
                <a:latin typeface="Roboto"/>
                <a:ea typeface="Roboto"/>
                <a:cs typeface="Roboto"/>
                <a:sym typeface="Roboto"/>
              </a:rPr>
              <a:t> is the concept of building </a:t>
            </a:r>
            <a:r>
              <a:rPr b="1" i="1" lang="en" sz="1000">
                <a:solidFill>
                  <a:srgbClr val="FFFFFF"/>
                </a:solidFill>
                <a:latin typeface="Roboto"/>
                <a:ea typeface="Roboto"/>
                <a:cs typeface="Roboto"/>
                <a:sym typeface="Roboto"/>
              </a:rPr>
              <a:t>every</a:t>
            </a:r>
            <a:r>
              <a:rPr lang="en" sz="1000">
                <a:solidFill>
                  <a:srgbClr val="FFFFFF"/>
                </a:solidFill>
                <a:latin typeface="Roboto"/>
                <a:ea typeface="Roboto"/>
                <a:cs typeface="Roboto"/>
                <a:sym typeface="Roboto"/>
              </a:rPr>
              <a:t> aspect of the web application— from the visuals and interactions to the data transfer and processing.</a:t>
            </a:r>
            <a:endParaRPr sz="1000">
              <a:solidFill>
                <a:srgbClr val="FFFFFF"/>
              </a:solidFill>
              <a:latin typeface="Roboto"/>
              <a:ea typeface="Roboto"/>
              <a:cs typeface="Roboto"/>
              <a:sym typeface="Roboto"/>
            </a:endParaRPr>
          </a:p>
        </p:txBody>
      </p:sp>
      <p:pic>
        <p:nvPicPr>
          <p:cNvPr id="1596" name="Google Shape;1596;p109"/>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graphicFrame>
        <p:nvGraphicFramePr>
          <p:cNvPr id="1603" name="Google Shape;1603;p110"/>
          <p:cNvGraphicFramePr/>
          <p:nvPr/>
        </p:nvGraphicFramePr>
        <p:xfrm>
          <a:off x="463050" y="860550"/>
          <a:ext cx="3000000" cy="3000000"/>
        </p:xfrm>
        <a:graphic>
          <a:graphicData uri="http://schemas.openxmlformats.org/drawingml/2006/table">
            <a:tbl>
              <a:tblPr>
                <a:noFill/>
                <a:tableStyleId>{D669CADC-FE78-4704-8EFB-2BD7C7891505}</a:tableStyleId>
              </a:tblPr>
              <a:tblGrid>
                <a:gridCol w="2779175"/>
                <a:gridCol w="2779175"/>
                <a:gridCol w="2744000"/>
              </a:tblGrid>
              <a:tr h="266375">
                <a:tc>
                  <a:txBody>
                    <a:bodyPr/>
                    <a:lstStyle/>
                    <a:p>
                      <a:pPr indent="0" lvl="0" marL="0" rtl="0" algn="l">
                        <a:spcBef>
                          <a:spcPts val="0"/>
                        </a:spcBef>
                        <a:spcAft>
                          <a:spcPts val="0"/>
                        </a:spcAft>
                        <a:buNone/>
                      </a:pPr>
                      <a:r>
                        <a:rPr b="1" lang="en" sz="1000">
                          <a:solidFill>
                            <a:srgbClr val="FFFFFF"/>
                          </a:solidFill>
                        </a:rPr>
                        <a:t>The Browser</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b="1" lang="en" sz="1000">
                          <a:solidFill>
                            <a:srgbClr val="FFFFFF"/>
                          </a:solidFill>
                        </a:rPr>
                        <a:t>Dev Tools</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b="1" lang="en" sz="1000"/>
                        <a:t>Server Side</a:t>
                      </a:r>
                      <a:endParaRPr b="1"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lang="en" sz="1000"/>
                        <a:t>HTML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Heroku</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Templating engines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CSS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Sessions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JavaScript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GitHub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Writing tests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jQuery</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000">
                          <a:solidFill>
                            <a:srgbClr val="FFFFFF"/>
                          </a:solidFill>
                        </a:rPr>
                        <a:t>Databases</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sz="1000"/>
                        <a:t>Node.js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Bootstrap</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MySQL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Express.js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SEO</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MongoDB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Creating APIs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b="1" lang="en" sz="1000">
                          <a:solidFill>
                            <a:srgbClr val="FFFFFF"/>
                          </a:solidFill>
                        </a:rPr>
                        <a:t>API Interaction</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rowSpan="6">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MVC</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APIs (Consuming)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User authentication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JSON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ORM (Object-relational mapping)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AJAX</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b="1" lang="en" sz="1000">
                          <a:solidFill>
                            <a:schemeClr val="dk1"/>
                          </a:solidFill>
                        </a:rPr>
                        <a:t>CS Fundamentals </a:t>
                      </a:r>
                      <a:endParaRPr b="1"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b="1" lang="en" sz="1000">
                          <a:solidFill>
                            <a:srgbClr val="FFFFFF"/>
                          </a:solidFill>
                        </a:rPr>
                        <a:t>Cutting-Edge Development</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vMerge="1"/>
                <a:tc>
                  <a:txBody>
                    <a:bodyPr/>
                    <a:lstStyle/>
                    <a:p>
                      <a:pPr indent="0" lvl="0" marL="0" rtl="0" algn="l">
                        <a:spcBef>
                          <a:spcPts val="0"/>
                        </a:spcBef>
                        <a:spcAft>
                          <a:spcPts val="0"/>
                        </a:spcAft>
                        <a:buNone/>
                      </a:pPr>
                      <a:r>
                        <a:rPr lang="en" sz="1000">
                          <a:solidFill>
                            <a:schemeClr val="dk1"/>
                          </a:solidFill>
                        </a:rPr>
                        <a:t>Design patterns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Progressive Web Applications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React.js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Goals</a:t>
            </a:r>
            <a:endParaRPr/>
          </a:p>
        </p:txBody>
      </p:sp>
      <p:sp>
        <p:nvSpPr>
          <p:cNvPr id="1111" name="Google Shape;1111;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And w</a:t>
            </a:r>
            <a:r>
              <a:rPr lang="en"/>
              <a:t>hy do you want a new career?</a:t>
            </a:r>
            <a:endParaRPr/>
          </a:p>
        </p:txBody>
      </p:sp>
      <p:sp>
        <p:nvSpPr>
          <p:cNvPr id="1112" name="Google Shape;1112;p75"/>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
            </a:r>
            <a:r>
              <a:rPr b="1" lang="en"/>
              <a:t>challenge yourself</a:t>
            </a:r>
            <a:endParaRPr b="1"/>
          </a:p>
        </p:txBody>
      </p:sp>
      <p:sp>
        <p:nvSpPr>
          <p:cNvPr id="1113" name="Google Shape;1113;p75"/>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 </a:t>
            </a:r>
            <a:r>
              <a:rPr b="1" lang="en"/>
              <a:t>role model</a:t>
            </a:r>
            <a:r>
              <a:rPr lang="en"/>
              <a:t> to kids</a:t>
            </a:r>
            <a:endParaRPr/>
          </a:p>
        </p:txBody>
      </p:sp>
      <p:sp>
        <p:nvSpPr>
          <p:cNvPr id="1114" name="Google Shape;1114;p75"/>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attain </a:t>
            </a:r>
            <a:r>
              <a:rPr b="1" lang="en"/>
              <a:t>financial stability</a:t>
            </a:r>
            <a:endParaRPr b="1"/>
          </a:p>
        </p:txBody>
      </p:sp>
      <p:sp>
        <p:nvSpPr>
          <p:cNvPr id="1115" name="Google Shape;1115;p75"/>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obtain </a:t>
            </a:r>
            <a:r>
              <a:rPr b="1" lang="en"/>
              <a:t>financial freedom</a:t>
            </a:r>
            <a:endParaRPr b="1"/>
          </a:p>
        </p:txBody>
      </p:sp>
      <p:sp>
        <p:nvSpPr>
          <p:cNvPr id="1116" name="Google Shape;1116;p75"/>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able to </a:t>
            </a:r>
            <a:r>
              <a:rPr b="1" lang="en"/>
              <a:t>create</a:t>
            </a:r>
            <a:endParaRPr b="1"/>
          </a:p>
        </p:txBody>
      </p:sp>
      <p:sp>
        <p:nvSpPr>
          <p:cNvPr id="1117" name="Google Shape;1117;p75"/>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follow a </a:t>
            </a:r>
            <a:r>
              <a:rPr b="1" lang="en"/>
              <a:t>fascination</a:t>
            </a:r>
            <a:endParaRPr b="1"/>
          </a:p>
        </p:txBody>
      </p:sp>
      <p:sp>
        <p:nvSpPr>
          <p:cNvPr id="1118" name="Google Shape;1118;p75"/>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pursue a </a:t>
            </a:r>
            <a:r>
              <a:rPr b="1" lang="en"/>
              <a:t>dream</a:t>
            </a:r>
            <a:endParaRPr b="1"/>
          </a:p>
        </p:txBody>
      </p:sp>
      <p:sp>
        <p:nvSpPr>
          <p:cNvPr id="1119" name="Google Shape;1119;p75"/>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escape a </a:t>
            </a:r>
            <a:r>
              <a:rPr b="1" lang="en"/>
              <a:t>dead-end job</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1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Let’s Get Crackin’!</a:t>
            </a:r>
            <a:endParaRPr/>
          </a:p>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pic>
        <p:nvPicPr>
          <p:cNvPr descr="http://cdn.osxdaily.com/wp-content/uploads/2013/02/better-looking-terminal-mac-os-x.jpg" id="1614" name="Google Shape;1614;p112"/>
          <p:cNvPicPr preferRelativeResize="0"/>
          <p:nvPr/>
        </p:nvPicPr>
        <p:blipFill rotWithShape="1">
          <a:blip r:embed="rId3">
            <a:alphaModFix/>
          </a:blip>
          <a:srcRect b="0" l="0" r="0" t="0"/>
          <a:stretch/>
        </p:blipFill>
        <p:spPr>
          <a:xfrm>
            <a:off x="433650" y="721775"/>
            <a:ext cx="5582500" cy="4006800"/>
          </a:xfrm>
          <a:prstGeom prst="rect">
            <a:avLst/>
          </a:prstGeom>
          <a:noFill/>
          <a:ln>
            <a:noFill/>
          </a:ln>
        </p:spPr>
      </p:pic>
      <p:sp>
        <p:nvSpPr>
          <p:cNvPr id="1615" name="Google Shape;1615;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Console/Terminal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1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Let’s Get Crackin’—Intro to Console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1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7" name="Google Shape;1627;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8" name="Google Shape;1628;p11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 minutes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35" name="Google Shape;1635;p11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 min</a:t>
            </a:r>
            <a:endParaRPr/>
          </a:p>
        </p:txBody>
      </p:sp>
      <p:sp>
        <p:nvSpPr>
          <p:cNvPr id="1636" name="Google Shape;1636;p115"/>
          <p:cNvSpPr txBox="1"/>
          <p:nvPr>
            <p:ph idx="1" type="subTitle"/>
          </p:nvPr>
        </p:nvSpPr>
        <p:spPr>
          <a:xfrm>
            <a:off x="0" y="675975"/>
            <a:ext cx="9144000" cy="157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Create a folder on your desktop named code. You’ll put all the code you write today inside that folder.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Best Practices:</a:t>
            </a:r>
            <a:endParaRPr/>
          </a:p>
          <a:p>
            <a:pPr indent="0" lvl="0" marL="0" rtl="0" algn="l">
              <a:spcBef>
                <a:spcPts val="0"/>
              </a:spcBef>
              <a:spcAft>
                <a:spcPts val="0"/>
              </a:spcAft>
              <a:buNone/>
            </a:pPr>
            <a:r>
              <a:t/>
            </a:r>
            <a:endParaRPr/>
          </a:p>
        </p:txBody>
      </p:sp>
      <p:sp>
        <p:nvSpPr>
          <p:cNvPr id="1637" name="Google Shape;1637;p115"/>
          <p:cNvSpPr/>
          <p:nvPr/>
        </p:nvSpPr>
        <p:spPr>
          <a:xfrm>
            <a:off x="1362456" y="1986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5"/>
          <p:cNvSpPr txBox="1"/>
          <p:nvPr>
            <p:ph idx="1" type="subTitle"/>
          </p:nvPr>
        </p:nvSpPr>
        <p:spPr>
          <a:xfrm>
            <a:off x="25" y="20052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Always use lowercase for folder and file names.</a:t>
            </a:r>
            <a:endParaRPr/>
          </a:p>
        </p:txBody>
      </p:sp>
      <p:pic>
        <p:nvPicPr>
          <p:cNvPr id="1639" name="Google Shape;1639;p115"/>
          <p:cNvPicPr preferRelativeResize="0"/>
          <p:nvPr/>
        </p:nvPicPr>
        <p:blipFill rotWithShape="1">
          <a:blip r:embed="rId3">
            <a:alphaModFix/>
          </a:blip>
          <a:srcRect b="1830" l="0" r="0" t="1830"/>
          <a:stretch/>
        </p:blipFill>
        <p:spPr>
          <a:xfrm>
            <a:off x="429768" y="1999836"/>
            <a:ext cx="785567" cy="606900"/>
          </a:xfrm>
          <a:prstGeom prst="rect">
            <a:avLst/>
          </a:prstGeom>
          <a:noFill/>
          <a:ln>
            <a:noFill/>
          </a:ln>
        </p:spPr>
      </p:pic>
      <p:sp>
        <p:nvSpPr>
          <p:cNvPr id="1640" name="Google Shape;1640;p115"/>
          <p:cNvSpPr/>
          <p:nvPr/>
        </p:nvSpPr>
        <p:spPr>
          <a:xfrm>
            <a:off x="1362456" y="26644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5"/>
          <p:cNvSpPr txBox="1"/>
          <p:nvPr>
            <p:ph idx="2" type="subTitle"/>
          </p:nvPr>
        </p:nvSpPr>
        <p:spPr>
          <a:xfrm>
            <a:off x="25" y="268367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Never put spaces in folder and file names.</a:t>
            </a:r>
            <a:endParaRPr/>
          </a:p>
        </p:txBody>
      </p:sp>
      <p:pic>
        <p:nvPicPr>
          <p:cNvPr id="1642" name="Google Shape;1642;p115"/>
          <p:cNvPicPr preferRelativeResize="0"/>
          <p:nvPr/>
        </p:nvPicPr>
        <p:blipFill rotWithShape="1">
          <a:blip r:embed="rId3">
            <a:alphaModFix/>
          </a:blip>
          <a:srcRect b="1830" l="0" r="0" t="1830"/>
          <a:stretch/>
        </p:blipFill>
        <p:spPr>
          <a:xfrm>
            <a:off x="429768" y="2678285"/>
            <a:ext cx="785567" cy="606900"/>
          </a:xfrm>
          <a:prstGeom prst="rect">
            <a:avLst/>
          </a:prstGeom>
          <a:noFill/>
          <a:ln>
            <a:noFill/>
          </a:ln>
        </p:spPr>
      </p:pic>
      <p:sp>
        <p:nvSpPr>
          <p:cNvPr id="1643" name="Google Shape;1643;p115"/>
          <p:cNvSpPr/>
          <p:nvPr/>
        </p:nvSpPr>
        <p:spPr>
          <a:xfrm>
            <a:off x="1362456" y="33519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5"/>
          <p:cNvSpPr txBox="1"/>
          <p:nvPr>
            <p:ph idx="3" type="subTitle"/>
          </p:nvPr>
        </p:nvSpPr>
        <p:spPr>
          <a:xfrm>
            <a:off x="25" y="33711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Use dashes to separate words in folder and file names.</a:t>
            </a:r>
            <a:endParaRPr/>
          </a:p>
        </p:txBody>
      </p:sp>
      <p:pic>
        <p:nvPicPr>
          <p:cNvPr id="1645" name="Google Shape;1645;p115"/>
          <p:cNvPicPr preferRelativeResize="0"/>
          <p:nvPr/>
        </p:nvPicPr>
        <p:blipFill rotWithShape="1">
          <a:blip r:embed="rId3">
            <a:alphaModFix/>
          </a:blip>
          <a:srcRect b="1830" l="0" r="0" t="1830"/>
          <a:stretch/>
        </p:blipFill>
        <p:spPr>
          <a:xfrm>
            <a:off x="429768" y="3365736"/>
            <a:ext cx="785567" cy="606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52" name="Google Shape;1652;p116"/>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a:t>
            </a:r>
            <a:r>
              <a:rPr lang="en"/>
              <a:t>uggested Time: 12 minutes</a:t>
            </a:r>
            <a:endParaRPr/>
          </a:p>
        </p:txBody>
      </p:sp>
      <p:sp>
        <p:nvSpPr>
          <p:cNvPr id="1653" name="Google Shape;1653;p116"/>
          <p:cNvSpPr txBox="1"/>
          <p:nvPr>
            <p:ph idx="1" type="subTitle"/>
          </p:nvPr>
        </p:nvSpPr>
        <p:spPr>
          <a:xfrm>
            <a:off x="0" y="675975"/>
            <a:ext cx="9144000" cy="2332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From the Terminal/console and using only the command 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BONUS!</a:t>
            </a:r>
            <a:endParaRPr/>
          </a:p>
        </p:txBody>
      </p:sp>
      <p:sp>
        <p:nvSpPr>
          <p:cNvPr id="1654" name="Google Shape;1654;p116"/>
          <p:cNvSpPr/>
          <p:nvPr/>
        </p:nvSpPr>
        <p:spPr>
          <a:xfrm>
            <a:off x="1045025" y="1085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6"/>
          <p:cNvSpPr txBox="1"/>
          <p:nvPr>
            <p:ph idx="1" type="subTitle"/>
          </p:nvPr>
        </p:nvSpPr>
        <p:spPr>
          <a:xfrm>
            <a:off x="0" y="10991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6" name="Google Shape;1656;p116"/>
          <p:cNvSpPr/>
          <p:nvPr/>
        </p:nvSpPr>
        <p:spPr>
          <a:xfrm>
            <a:off x="1045200" y="1608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6"/>
          <p:cNvSpPr txBox="1"/>
          <p:nvPr>
            <p:ph idx="2" type="subTitle"/>
          </p:nvPr>
        </p:nvSpPr>
        <p:spPr>
          <a:xfrm>
            <a:off x="250" y="16217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8" name="Google Shape;1658;p116"/>
          <p:cNvSpPr/>
          <p:nvPr/>
        </p:nvSpPr>
        <p:spPr>
          <a:xfrm>
            <a:off x="1045075" y="21312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6"/>
          <p:cNvSpPr txBox="1"/>
          <p:nvPr>
            <p:ph idx="3" type="subTitle"/>
          </p:nvPr>
        </p:nvSpPr>
        <p:spPr>
          <a:xfrm>
            <a:off x="0" y="214490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Open the current folder containing the new HTML file.</a:t>
            </a:r>
            <a:endParaRPr sz="1200"/>
          </a:p>
        </p:txBody>
      </p:sp>
      <p:sp>
        <p:nvSpPr>
          <p:cNvPr id="1660" name="Google Shape;1660;p116"/>
          <p:cNvSpPr/>
          <p:nvPr/>
        </p:nvSpPr>
        <p:spPr>
          <a:xfrm>
            <a:off x="1045100" y="3024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6"/>
          <p:cNvSpPr txBox="1"/>
          <p:nvPr>
            <p:ph idx="4" type="subTitle"/>
          </p:nvPr>
        </p:nvSpPr>
        <p:spPr>
          <a:xfrm>
            <a:off x="0" y="3037750"/>
            <a:ext cx="91686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62" name="Google Shape;1662;p116"/>
          <p:cNvSpPr/>
          <p:nvPr/>
        </p:nvSpPr>
        <p:spPr>
          <a:xfrm>
            <a:off x="1045100" y="35466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6"/>
          <p:cNvSpPr txBox="1"/>
          <p:nvPr>
            <p:ph idx="5" type="subTitle"/>
          </p:nvPr>
        </p:nvSpPr>
        <p:spPr>
          <a:xfrm>
            <a:off x="-50" y="3560375"/>
            <a:ext cx="91686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64" name="Google Shape;1664;p116"/>
          <p:cNvPicPr preferRelativeResize="0"/>
          <p:nvPr/>
        </p:nvPicPr>
        <p:blipFill rotWithShape="1">
          <a:blip r:embed="rId3">
            <a:alphaModFix/>
          </a:blip>
          <a:srcRect b="1830" l="0" r="0" t="1830"/>
          <a:stretch/>
        </p:blipFill>
        <p:spPr>
          <a:xfrm>
            <a:off x="429768" y="1095388"/>
            <a:ext cx="521208" cy="396118"/>
          </a:xfrm>
          <a:prstGeom prst="rect">
            <a:avLst/>
          </a:prstGeom>
          <a:noFill/>
          <a:ln>
            <a:noFill/>
          </a:ln>
        </p:spPr>
      </p:pic>
      <p:pic>
        <p:nvPicPr>
          <p:cNvPr id="1665" name="Google Shape;1665;p116"/>
          <p:cNvPicPr preferRelativeResize="0"/>
          <p:nvPr/>
        </p:nvPicPr>
        <p:blipFill rotWithShape="1">
          <a:blip r:embed="rId3">
            <a:alphaModFix/>
          </a:blip>
          <a:srcRect b="1830" l="0" r="0" t="1830"/>
          <a:stretch/>
        </p:blipFill>
        <p:spPr>
          <a:xfrm>
            <a:off x="429768" y="1633450"/>
            <a:ext cx="521208" cy="396118"/>
          </a:xfrm>
          <a:prstGeom prst="rect">
            <a:avLst/>
          </a:prstGeom>
          <a:noFill/>
          <a:ln>
            <a:noFill/>
          </a:ln>
        </p:spPr>
      </p:pic>
      <p:pic>
        <p:nvPicPr>
          <p:cNvPr id="1666" name="Google Shape;1666;p116"/>
          <p:cNvPicPr preferRelativeResize="0"/>
          <p:nvPr/>
        </p:nvPicPr>
        <p:blipFill rotWithShape="1">
          <a:blip r:embed="rId3">
            <a:alphaModFix/>
          </a:blip>
          <a:srcRect b="1830" l="0" r="0" t="1830"/>
          <a:stretch/>
        </p:blipFill>
        <p:spPr>
          <a:xfrm>
            <a:off x="429768" y="2129400"/>
            <a:ext cx="521208" cy="396118"/>
          </a:xfrm>
          <a:prstGeom prst="rect">
            <a:avLst/>
          </a:prstGeom>
          <a:noFill/>
          <a:ln>
            <a:noFill/>
          </a:ln>
        </p:spPr>
      </p:pic>
      <p:pic>
        <p:nvPicPr>
          <p:cNvPr id="1667" name="Google Shape;1667;p116"/>
          <p:cNvPicPr preferRelativeResize="0"/>
          <p:nvPr/>
        </p:nvPicPr>
        <p:blipFill rotWithShape="1">
          <a:blip r:embed="rId4">
            <a:alphaModFix/>
          </a:blip>
          <a:srcRect b="1037" l="0" r="0" t="1047"/>
          <a:stretch/>
        </p:blipFill>
        <p:spPr>
          <a:xfrm>
            <a:off x="429768" y="3049188"/>
            <a:ext cx="521208" cy="396118"/>
          </a:xfrm>
          <a:prstGeom prst="rect">
            <a:avLst/>
          </a:prstGeom>
          <a:noFill/>
          <a:ln>
            <a:noFill/>
          </a:ln>
        </p:spPr>
      </p:pic>
      <p:pic>
        <p:nvPicPr>
          <p:cNvPr id="1668" name="Google Shape;1668;p116"/>
          <p:cNvPicPr preferRelativeResize="0"/>
          <p:nvPr/>
        </p:nvPicPr>
        <p:blipFill rotWithShape="1">
          <a:blip r:embed="rId5">
            <a:alphaModFix/>
          </a:blip>
          <a:srcRect b="1390" l="0" r="0" t="1380"/>
          <a:stretch/>
        </p:blipFill>
        <p:spPr>
          <a:xfrm>
            <a:off x="429768" y="3566160"/>
            <a:ext cx="520980" cy="3931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pic>
        <p:nvPicPr>
          <p:cNvPr id="1674" name="Google Shape;1674;p117"/>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75" name="Google Shape;1675;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 </a:t>
            </a:r>
            <a:r>
              <a:rPr lang="en"/>
              <a:t>Discuss with Neighbors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1676" name="Google Shape;1676;p1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83" name="Google Shape;1683;p11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Hello, HTML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pic>
        <p:nvPicPr>
          <p:cNvPr descr="http://www.99lime.com/_bak/topics/you-only-need-10-tags/assets/example3.jpg" id="1689" name="Google Shape;1689;p119"/>
          <p:cNvPicPr preferRelativeResize="0"/>
          <p:nvPr/>
        </p:nvPicPr>
        <p:blipFill rotWithShape="1">
          <a:blip r:embed="rId3">
            <a:alphaModFix/>
          </a:blip>
          <a:srcRect b="0" l="0" r="0" t="0"/>
          <a:stretch/>
        </p:blipFill>
        <p:spPr>
          <a:xfrm>
            <a:off x="4870314" y="939719"/>
            <a:ext cx="3582222" cy="3106015"/>
          </a:xfrm>
          <a:prstGeom prst="rect">
            <a:avLst/>
          </a:prstGeom>
          <a:noFill/>
          <a:ln>
            <a:noFill/>
          </a:ln>
        </p:spPr>
      </p:pic>
      <p:sp>
        <p:nvSpPr>
          <p:cNvPr id="1690" name="Google Shape;1690;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&lt;title&gt;Intro to HTML&lt;/title&gt;</a:t>
            </a:r>
            <a:endParaRPr/>
          </a:p>
        </p:txBody>
      </p:sp>
      <p:sp>
        <p:nvSpPr>
          <p:cNvPr id="1691" name="Google Shape;1691;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HTML5</a:t>
            </a:r>
            <a:endParaRPr/>
          </a:p>
        </p:txBody>
      </p:sp>
      <p:sp>
        <p:nvSpPr>
          <p:cNvPr id="1692" name="Google Shape;1692;p119"/>
          <p:cNvSpPr txBox="1"/>
          <p:nvPr>
            <p:ph idx="3" type="body"/>
          </p:nvPr>
        </p:nvSpPr>
        <p:spPr>
          <a:xfrm>
            <a:off x="175" y="1284250"/>
            <a:ext cx="4342500" cy="1901400"/>
          </a:xfrm>
          <a:prstGeom prst="rect">
            <a:avLst/>
          </a:prstGeom>
        </p:spPr>
        <p:txBody>
          <a:bodyPr anchorCtr="0" anchor="t" bIns="914400" lIns="457200" spcFirstLastPara="1" rIns="457200" wrap="square" tIns="0">
            <a:noAutofit/>
          </a:bodyPr>
          <a:lstStyle/>
          <a:p>
            <a:pPr indent="-205740" lvl="0" marL="320040" rtl="0" algn="l">
              <a:spcBef>
                <a:spcPts val="0"/>
              </a:spcBef>
              <a:spcAft>
                <a:spcPts val="0"/>
              </a:spcAft>
              <a:buSzPts val="1800"/>
              <a:buChar char="●"/>
            </a:pPr>
            <a:r>
              <a:rPr lang="en" sz="1800"/>
              <a:t>HTML is one of the three base languages behind every website.</a:t>
            </a:r>
            <a:endParaRPr sz="1800"/>
          </a:p>
          <a:p>
            <a:pPr indent="-205740" lvl="0" marL="320040" rtl="0" algn="l">
              <a:spcBef>
                <a:spcPts val="1000"/>
              </a:spcBef>
              <a:spcAft>
                <a:spcPts val="1000"/>
              </a:spcAft>
              <a:buSzPts val="1800"/>
              <a:buChar char="●"/>
            </a:pPr>
            <a:r>
              <a:rPr lang="en" sz="1800"/>
              <a:t>It defines all the basic content and a bit of formatting.</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2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8" name="Google Shape;1698;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99" name="Google Shape;1699;p12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Yo</a:t>
            </a:r>
            <a:r>
              <a:rPr b="1" lang="en" sz="3000"/>
              <a:t>ur Goal = Our Goal</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As instructors, we take your goals very, very seriously.</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6" name="Google Shape;1706;p121"/>
          <p:cNvSpPr txBox="1"/>
          <p:nvPr>
            <p:ph idx="2" type="body"/>
          </p:nvPr>
        </p:nvSpPr>
        <p:spPr>
          <a:xfrm>
            <a:off x="0" y="889125"/>
            <a:ext cx="9144000" cy="3980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300"/>
              <a:t>In a new HTML file, create the basic structure of an HTML document and include the following in it:</a:t>
            </a:r>
            <a:endParaRPr b="1" sz="1300"/>
          </a:p>
          <a:p>
            <a:pPr indent="-173990" lvl="0" marL="320040" rtl="0" algn="l">
              <a:spcBef>
                <a:spcPts val="300"/>
              </a:spcBef>
              <a:spcAft>
                <a:spcPts val="0"/>
              </a:spcAft>
              <a:buSzPts val="1300"/>
              <a:buChar char="●"/>
            </a:pPr>
            <a:r>
              <a:rPr lang="en" sz="1300"/>
              <a:t>DOCTYPE declaration</a:t>
            </a:r>
            <a:endParaRPr sz="1300"/>
          </a:p>
          <a:p>
            <a:pPr indent="-173990" lvl="0" marL="320040" rtl="0" algn="l">
              <a:spcBef>
                <a:spcPts val="0"/>
              </a:spcBef>
              <a:spcAft>
                <a:spcPts val="0"/>
              </a:spcAft>
              <a:buSzPts val="1300"/>
              <a:buChar char="●"/>
            </a:pPr>
            <a:r>
              <a:rPr lang="en" sz="1300"/>
              <a:t>Head tag with a title tag</a:t>
            </a:r>
            <a:endParaRPr sz="1300"/>
          </a:p>
          <a:p>
            <a:pPr indent="-173990" lvl="0" marL="320040" rtl="0" algn="l">
              <a:spcBef>
                <a:spcPts val="0"/>
              </a:spcBef>
              <a:spcAft>
                <a:spcPts val="0"/>
              </a:spcAft>
              <a:buSzPts val="1300"/>
              <a:buChar char="●"/>
            </a:pPr>
            <a:r>
              <a:rPr lang="en" sz="1300"/>
              <a:t>H1 tag with a title of your choice</a:t>
            </a:r>
            <a:endParaRPr sz="1300"/>
          </a:p>
          <a:p>
            <a:pPr indent="-173990" lvl="0" marL="320040" rtl="0" algn="l">
              <a:spcBef>
                <a:spcPts val="0"/>
              </a:spcBef>
              <a:spcAft>
                <a:spcPts val="0"/>
              </a:spcAft>
              <a:buSzPts val="1300"/>
              <a:buChar char="●"/>
            </a:pPr>
            <a:r>
              <a:rPr lang="en" sz="1300"/>
              <a:t>An embedded image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Now add the following three links to your page:</a:t>
            </a:r>
            <a:endParaRPr b="1" sz="1300"/>
          </a:p>
          <a:p>
            <a:pPr indent="-173990" lvl="0" marL="320040" rtl="0" algn="l">
              <a:spcBef>
                <a:spcPts val="300"/>
              </a:spcBef>
              <a:spcAft>
                <a:spcPts val="0"/>
              </a:spcAft>
              <a:buSzPts val="1300"/>
              <a:buChar char="●"/>
            </a:pPr>
            <a:r>
              <a:rPr lang="en" sz="1300"/>
              <a:t>One link that has target="_blank" so that it opens a new tab when clicked</a:t>
            </a:r>
            <a:endParaRPr sz="1300"/>
          </a:p>
          <a:p>
            <a:pPr indent="-173990" lvl="0" marL="320040" rtl="0" algn="l">
              <a:spcBef>
                <a:spcPts val="0"/>
              </a:spcBef>
              <a:spcAft>
                <a:spcPts val="0"/>
              </a:spcAft>
              <a:buSzPts val="1300"/>
              <a:buChar char="●"/>
            </a:pPr>
            <a:r>
              <a:rPr lang="en" sz="1300"/>
              <a:t>One link that is bold</a:t>
            </a:r>
            <a:endParaRPr sz="1300"/>
          </a:p>
          <a:p>
            <a:pPr indent="-173990" lvl="0" marL="320040" rtl="0" algn="l">
              <a:spcBef>
                <a:spcPts val="0"/>
              </a:spcBef>
              <a:spcAft>
                <a:spcPts val="0"/>
              </a:spcAft>
              <a:buSzPts val="1300"/>
              <a:buChar char="●"/>
            </a:pPr>
            <a:r>
              <a:rPr lang="en" sz="1300"/>
              <a:t>One link that is only a placeholder (it goes nowhere)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BONUS!</a:t>
            </a:r>
            <a:endParaRPr b="1" sz="1300"/>
          </a:p>
          <a:p>
            <a:pPr indent="-173990" lvl="0" marL="320040" rtl="0" algn="l">
              <a:spcBef>
                <a:spcPts val="300"/>
              </a:spcBef>
              <a:spcAft>
                <a:spcPts val="0"/>
              </a:spcAft>
              <a:buSzPts val="1300"/>
              <a:buChar char="●"/>
            </a:pPr>
            <a:r>
              <a:rPr lang="en" sz="1300"/>
              <a:t>Create an ordered list of steps to make a sandwich</a:t>
            </a:r>
            <a:endParaRPr sz="1300"/>
          </a:p>
          <a:p>
            <a:pPr indent="-173990" lvl="0" marL="320040" rtl="0" algn="l">
              <a:spcBef>
                <a:spcPts val="0"/>
              </a:spcBef>
              <a:spcAft>
                <a:spcPts val="0"/>
              </a:spcAft>
              <a:buSzPts val="1300"/>
              <a:buChar char="●"/>
            </a:pPr>
            <a:r>
              <a:rPr lang="en" sz="1300"/>
              <a:t>Create an unordered list of five bands/musicians you like</a:t>
            </a:r>
            <a:endParaRPr sz="1300"/>
          </a:p>
          <a:p>
            <a:pPr indent="-173990" lvl="0" marL="320040" rtl="0" algn="l">
              <a:spcBef>
                <a:spcPts val="0"/>
              </a:spcBef>
              <a:spcAft>
                <a:spcPts val="0"/>
              </a:spcAft>
              <a:buSzPts val="1300"/>
              <a:buChar char="●"/>
            </a:pPr>
            <a:r>
              <a:rPr lang="en" sz="1300"/>
              <a:t>Create a table with two columns (animal class and animal name) and four rows of animals</a:t>
            </a:r>
            <a:endParaRPr sz="1300"/>
          </a:p>
          <a:p>
            <a:pPr indent="-173990" lvl="0" marL="320040" rtl="0" algn="l">
              <a:spcBef>
                <a:spcPts val="0"/>
              </a:spcBef>
              <a:spcAft>
                <a:spcPts val="0"/>
              </a:spcAft>
              <a:buSzPts val="1300"/>
              <a:buChar char="●"/>
            </a:pPr>
            <a:r>
              <a:rPr lang="en" sz="1300"/>
              <a:t>Use an alternate way of separating links without line breaks</a:t>
            </a:r>
            <a:endParaRPr sz="1300"/>
          </a:p>
          <a:p>
            <a:pPr indent="-173990" lvl="0" marL="320040" rtl="0" algn="l">
              <a:spcBef>
                <a:spcPts val="0"/>
              </a:spcBef>
              <a:spcAft>
                <a:spcPts val="0"/>
              </a:spcAft>
              <a:buSzPts val="1300"/>
              <a:buChar char="●"/>
            </a:pPr>
            <a:r>
              <a:rPr lang="en" sz="1300"/>
              <a:t>Embed a YouTube video of your favorite band/musician</a:t>
            </a:r>
            <a:endParaRPr sz="1300"/>
          </a:p>
          <a:p>
            <a:pPr indent="0" lvl="0" marL="0" rtl="0" algn="l">
              <a:spcBef>
                <a:spcPts val="300"/>
              </a:spcBef>
              <a:spcAft>
                <a:spcPts val="0"/>
              </a:spcAft>
              <a:buNone/>
            </a:pPr>
            <a:r>
              <a:t/>
            </a:r>
            <a:endParaRPr sz="1300"/>
          </a:p>
          <a:p>
            <a:pPr indent="0" lvl="0" marL="0" rtl="0" algn="l">
              <a:spcBef>
                <a:spcPts val="300"/>
              </a:spcBef>
              <a:spcAft>
                <a:spcPts val="300"/>
              </a:spcAft>
              <a:buNone/>
            </a:pPr>
            <a:r>
              <a:t/>
            </a:r>
            <a:endParaRPr sz="1300"/>
          </a:p>
        </p:txBody>
      </p:sp>
      <p:sp>
        <p:nvSpPr>
          <p:cNvPr id="1707" name="Google Shape;1707;p12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5 minutes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pic>
        <p:nvPicPr>
          <p:cNvPr id="1713" name="Google Shape;1713;p122"/>
          <p:cNvPicPr preferRelativeResize="0"/>
          <p:nvPr/>
        </p:nvPicPr>
        <p:blipFill rotWithShape="1">
          <a:blip r:embed="rId3">
            <a:alphaModFix/>
          </a:blip>
          <a:srcRect b="0" l="0" r="0" t="0"/>
          <a:stretch/>
        </p:blipFill>
        <p:spPr>
          <a:xfrm>
            <a:off x="452188" y="1183050"/>
            <a:ext cx="6257925" cy="3550360"/>
          </a:xfrm>
          <a:prstGeom prst="rect">
            <a:avLst/>
          </a:prstGeom>
          <a:noFill/>
          <a:ln>
            <a:noFill/>
          </a:ln>
        </p:spPr>
      </p:pic>
      <p:sp>
        <p:nvSpPr>
          <p:cNvPr id="1714" name="Google Shape;1714;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YouTube Video Walkthrough</a:t>
            </a:r>
            <a:endParaRPr/>
          </a:p>
        </p:txBody>
      </p:sp>
      <p:sp>
        <p:nvSpPr>
          <p:cNvPr id="1715" name="Google Shape;1715;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Watch the </a:t>
            </a:r>
            <a:r>
              <a:rPr lang="en" u="sng">
                <a:solidFill>
                  <a:schemeClr val="hlink"/>
                </a:solidFill>
                <a:hlinkClick r:id="rId4"/>
              </a:rPr>
              <a:t>walkthrough video</a:t>
            </a:r>
            <a:r>
              <a:rPr lang="en"/>
              <a:t>:</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indent="0" lvl="0" marL="0" rtl="0" algn="l">
              <a:spcBef>
                <a:spcPts val="0"/>
              </a:spcBef>
              <a:spcAft>
                <a:spcPts val="0"/>
              </a:spcAft>
              <a:buNone/>
            </a:pPr>
            <a:r>
              <a:t/>
            </a:r>
            <a:endParaRPr/>
          </a:p>
        </p:txBody>
      </p:sp>
      <p:sp>
        <p:nvSpPr>
          <p:cNvPr id="1722" name="Google Shape;1722;p123"/>
          <p:cNvSpPr txBox="1"/>
          <p:nvPr>
            <p:ph idx="1" type="subTitle"/>
          </p:nvPr>
        </p:nvSpPr>
        <p:spPr>
          <a:xfrm>
            <a:off x="3025575" y="2206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How’d it go?</a:t>
            </a:r>
            <a:endParaRPr sz="3600"/>
          </a:p>
        </p:txBody>
      </p:sp>
      <p:pic>
        <p:nvPicPr>
          <p:cNvPr id="1723" name="Google Shape;1723;p123"/>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24"/>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600"/>
              <a:t>Homework Activity</a:t>
            </a:r>
            <a:endParaRPr sz="3600"/>
          </a:p>
        </p:txBody>
      </p:sp>
      <p:sp>
        <p:nvSpPr>
          <p:cNvPr id="1729" name="Google Shape;1729;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Homework Activity </a:t>
            </a:r>
            <a:endParaRPr/>
          </a:p>
        </p:txBody>
      </p:sp>
      <p:sp>
        <p:nvSpPr>
          <p:cNvPr id="1736" name="Google Shape;1736;p125"/>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7" name="Google Shape;1737;p125"/>
          <p:cNvGrpSpPr/>
          <p:nvPr/>
        </p:nvGrpSpPr>
        <p:grpSpPr>
          <a:xfrm>
            <a:off x="457200" y="921613"/>
            <a:ext cx="776889" cy="621300"/>
            <a:chOff x="457200" y="1378813"/>
            <a:chExt cx="776889" cy="621300"/>
          </a:xfrm>
        </p:grpSpPr>
        <p:sp>
          <p:nvSpPr>
            <p:cNvPr id="1738" name="Google Shape;1738;p1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39" name="Google Shape;1739;p12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0" name="Google Shape;1740;p125"/>
          <p:cNvGrpSpPr/>
          <p:nvPr/>
        </p:nvGrpSpPr>
        <p:grpSpPr>
          <a:xfrm>
            <a:off x="457200" y="1771525"/>
            <a:ext cx="776889" cy="621300"/>
            <a:chOff x="457200" y="1378813"/>
            <a:chExt cx="776889" cy="621300"/>
          </a:xfrm>
        </p:grpSpPr>
        <p:sp>
          <p:nvSpPr>
            <p:cNvPr id="1741" name="Google Shape;1741;p1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42" name="Google Shape;1742;p12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125"/>
          <p:cNvGrpSpPr/>
          <p:nvPr/>
        </p:nvGrpSpPr>
        <p:grpSpPr>
          <a:xfrm>
            <a:off x="457200" y="2616650"/>
            <a:ext cx="776889" cy="621300"/>
            <a:chOff x="457200" y="1378813"/>
            <a:chExt cx="776889" cy="621300"/>
          </a:xfrm>
        </p:grpSpPr>
        <p:sp>
          <p:nvSpPr>
            <p:cNvPr id="1744" name="Google Shape;1744;p1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5" name="Google Shape;1745;p12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6" name="Google Shape;1746;p125"/>
          <p:cNvSpPr txBox="1"/>
          <p:nvPr>
            <p:ph idx="1" type="subTitle"/>
          </p:nvPr>
        </p:nvSpPr>
        <p:spPr>
          <a:xfrm>
            <a:off x="-12300" y="9408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Figure out where the GitLab repo is for our class. </a:t>
            </a:r>
            <a:endParaRPr/>
          </a:p>
        </p:txBody>
      </p:sp>
      <p:sp>
        <p:nvSpPr>
          <p:cNvPr id="1747" name="Google Shape;1747;p125"/>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5"/>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25"/>
          <p:cNvSpPr txBox="1"/>
          <p:nvPr>
            <p:ph idx="2" type="subTitle"/>
          </p:nvPr>
        </p:nvSpPr>
        <p:spPr>
          <a:xfrm>
            <a:off x="-12300" y="17763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Terminal example from today’s class. </a:t>
            </a:r>
            <a:endParaRPr/>
          </a:p>
        </p:txBody>
      </p:sp>
      <p:sp>
        <p:nvSpPr>
          <p:cNvPr id="1750" name="Google Shape;1750;p125"/>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HTML example from today’s class. </a:t>
            </a:r>
            <a:br>
              <a:rPr lang="en"/>
            </a:br>
            <a:r>
              <a:rPr lang="en"/>
              <a:t>(Watch the </a:t>
            </a:r>
            <a:r>
              <a:rPr lang="en" u="sng">
                <a:solidFill>
                  <a:schemeClr val="hlink"/>
                </a:solidFill>
                <a:hlinkClick r:id="rId3"/>
              </a:rPr>
              <a:t>walkthrough video</a:t>
            </a:r>
            <a:r>
              <a:rPr lang="en"/>
              <a:t> if you feel a bit lost.)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Team</a:t>
            </a:r>
            <a:r>
              <a:rPr lang="en"/>
              <a:t> Promise</a:t>
            </a:r>
            <a:endParaRPr/>
          </a:p>
        </p:txBody>
      </p:sp>
      <p:sp>
        <p:nvSpPr>
          <p:cNvPr id="1132" name="Google Shape;1132;p77"/>
          <p:cNvSpPr txBox="1"/>
          <p:nvPr>
            <p:ph idx="1" type="subTitle"/>
          </p:nvPr>
        </p:nvSpPr>
        <p:spPr>
          <a:xfrm>
            <a:off x="0" y="675975"/>
            <a:ext cx="9307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If you’re willing to put in the time and take our advice, we’re here to help you 100% of the way. </a:t>
            </a:r>
            <a:endParaRPr sz="1600"/>
          </a:p>
        </p:txBody>
      </p:sp>
      <p:sp>
        <p:nvSpPr>
          <p:cNvPr id="1133" name="Google Shape;1133;p77"/>
          <p:cNvSpPr txBox="1"/>
          <p:nvPr>
            <p:ph idx="3" type="body"/>
          </p:nvPr>
        </p:nvSpPr>
        <p:spPr>
          <a:xfrm>
            <a:off x="175" y="1250650"/>
            <a:ext cx="3185700" cy="3656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600"/>
              <a:t>This goes for everyone working on this program:</a:t>
            </a:r>
            <a:endParaRPr sz="1600"/>
          </a:p>
          <a:p>
            <a:pPr indent="-193040" lvl="0" marL="320040" rtl="0" algn="l">
              <a:spcBef>
                <a:spcPts val="800"/>
              </a:spcBef>
              <a:spcAft>
                <a:spcPts val="0"/>
              </a:spcAft>
              <a:buSzPts val="1600"/>
              <a:buChar char="●"/>
            </a:pPr>
            <a:r>
              <a:rPr lang="en" sz="1600"/>
              <a:t>Instructors</a:t>
            </a:r>
            <a:endParaRPr sz="1600"/>
          </a:p>
          <a:p>
            <a:pPr indent="-193040" lvl="0" marL="320040" rtl="0" algn="l">
              <a:spcBef>
                <a:spcPts val="1000"/>
              </a:spcBef>
              <a:spcAft>
                <a:spcPts val="0"/>
              </a:spcAft>
              <a:buSzPts val="1600"/>
              <a:buChar char="●"/>
            </a:pPr>
            <a:r>
              <a:rPr lang="en" sz="1600"/>
              <a:t>TAs </a:t>
            </a:r>
            <a:endParaRPr sz="1600"/>
          </a:p>
          <a:p>
            <a:pPr indent="-193040" lvl="0" marL="320040" rtl="0" algn="l">
              <a:spcBef>
                <a:spcPts val="1000"/>
              </a:spcBef>
              <a:spcAft>
                <a:spcPts val="0"/>
              </a:spcAft>
              <a:buSzPts val="1600"/>
              <a:buChar char="●"/>
            </a:pPr>
            <a:r>
              <a:rPr lang="en" sz="1600"/>
              <a:t>Student Success Team</a:t>
            </a:r>
            <a:endParaRPr sz="1600"/>
          </a:p>
          <a:p>
            <a:pPr indent="-193040" lvl="0" marL="320040" rtl="0" algn="l">
              <a:spcBef>
                <a:spcPts val="1000"/>
              </a:spcBef>
              <a:spcAft>
                <a:spcPts val="0"/>
              </a:spcAft>
              <a:buSzPts val="1600"/>
              <a:buChar char="●"/>
            </a:pPr>
            <a:r>
              <a:rPr lang="en" sz="1600"/>
              <a:t>Career coaches</a:t>
            </a:r>
            <a:endParaRPr sz="1600"/>
          </a:p>
          <a:p>
            <a:pPr indent="-193040" lvl="0" marL="320040" rtl="0" algn="l">
              <a:spcBef>
                <a:spcPts val="1000"/>
              </a:spcBef>
              <a:spcAft>
                <a:spcPts val="1000"/>
              </a:spcAft>
              <a:buSzPts val="1600"/>
              <a:buChar char="●"/>
            </a:pPr>
            <a:r>
              <a:rPr lang="en" sz="1600"/>
              <a:t>Everyone else!</a:t>
            </a:r>
            <a:endParaRPr sz="1600"/>
          </a:p>
        </p:txBody>
      </p:sp>
      <p:pic>
        <p:nvPicPr>
          <p:cNvPr id="1134" name="Google Shape;1134;p77"/>
          <p:cNvPicPr preferRelativeResize="0"/>
          <p:nvPr/>
        </p:nvPicPr>
        <p:blipFill>
          <a:blip r:embed="rId3">
            <a:alphaModFix/>
          </a:blip>
          <a:stretch>
            <a:fillRect/>
          </a:stretch>
        </p:blipFill>
        <p:spPr>
          <a:xfrm>
            <a:off x="2900966" y="1250650"/>
            <a:ext cx="5922658" cy="333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78"/>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t>But Remember:</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Nothing good comes easily.</a:t>
            </a:r>
            <a:endParaRPr sz="30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7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Keys to Success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80"/>
          <p:cNvPicPr preferRelativeResize="0"/>
          <p:nvPr/>
        </p:nvPicPr>
        <p:blipFill>
          <a:blip r:embed="rId3">
            <a:alphaModFix/>
          </a:blip>
          <a:stretch>
            <a:fillRect/>
          </a:stretch>
        </p:blipFill>
        <p:spPr>
          <a:xfrm>
            <a:off x="-12300" y="0"/>
            <a:ext cx="9144005" cy="5143500"/>
          </a:xfrm>
          <a:prstGeom prst="rect">
            <a:avLst/>
          </a:prstGeom>
          <a:noFill/>
          <a:ln>
            <a:noFill/>
          </a:ln>
        </p:spPr>
      </p:pic>
      <p:sp>
        <p:nvSpPr>
          <p:cNvPr id="1152" name="Google Shape;1152;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Don’t Be This Person:</a:t>
            </a:r>
            <a:endParaRPr/>
          </a:p>
        </p:txBody>
      </p:sp>
      <p:cxnSp>
        <p:nvCxnSpPr>
          <p:cNvPr id="1153" name="Google Shape;1153;p80"/>
          <p:cNvCxnSpPr/>
          <p:nvPr/>
        </p:nvCxnSpPr>
        <p:spPr>
          <a:xfrm>
            <a:off x="274375" y="640080"/>
            <a:ext cx="8595600" cy="102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